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8"/>
  </p:notesMasterIdLst>
  <p:sldIdLst>
    <p:sldId id="256" r:id="rId4"/>
    <p:sldId id="261" r:id="rId5"/>
    <p:sldId id="309" r:id="rId6"/>
    <p:sldId id="265" r:id="rId7"/>
    <p:sldId id="278" r:id="rId8"/>
    <p:sldId id="268" r:id="rId9"/>
    <p:sldId id="282" r:id="rId10"/>
    <p:sldId id="307" r:id="rId11"/>
    <p:sldId id="273" r:id="rId12"/>
    <p:sldId id="308" r:id="rId13"/>
    <p:sldId id="297" r:id="rId14"/>
    <p:sldId id="310" r:id="rId15"/>
    <p:sldId id="279" r:id="rId16"/>
    <p:sldId id="298" r:id="rId17"/>
    <p:sldId id="283" r:id="rId18"/>
    <p:sldId id="300" r:id="rId19"/>
    <p:sldId id="266" r:id="rId20"/>
    <p:sldId id="301" r:id="rId21"/>
    <p:sldId id="302" r:id="rId22"/>
    <p:sldId id="299" r:id="rId23"/>
    <p:sldId id="303" r:id="rId24"/>
    <p:sldId id="305" r:id="rId25"/>
    <p:sldId id="271" r:id="rId26"/>
    <p:sldId id="304" r:id="rId27"/>
    <p:sldId id="311" r:id="rId28"/>
    <p:sldId id="312" r:id="rId29"/>
    <p:sldId id="313" r:id="rId30"/>
    <p:sldId id="270" r:id="rId31"/>
    <p:sldId id="314" r:id="rId32"/>
    <p:sldId id="315" r:id="rId33"/>
    <p:sldId id="316" r:id="rId34"/>
    <p:sldId id="306" r:id="rId35"/>
    <p:sldId id="285" r:id="rId36"/>
    <p:sldId id="262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29"/>
    <a:srgbClr val="404040"/>
    <a:srgbClr val="ED1C24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187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86000"/>
                    <a:shade val="51000"/>
                    <a:satMod val="130000"/>
                  </a:schemeClr>
                </a:gs>
                <a:gs pos="80000">
                  <a:schemeClr val="accent4">
                    <a:tint val="86000"/>
                    <a:shade val="93000"/>
                    <a:satMod val="130000"/>
                  </a:schemeClr>
                </a:gs>
                <a:gs pos="100000">
                  <a:schemeClr val="accent4">
                    <a:tint val="8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Sheet1!$A$2:$A$6</c:f>
              <c:strCache>
                <c:ptCount val="5"/>
                <c:pt idx="0">
                  <c:v>Aug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Dec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50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00-4F96-A5C9-DAE764A7712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8000"/>
                    <a:shade val="51000"/>
                    <a:satMod val="130000"/>
                  </a:schemeClr>
                </a:gs>
                <a:gs pos="80000">
                  <a:schemeClr val="accent4">
                    <a:shade val="58000"/>
                    <a:shade val="93000"/>
                    <a:satMod val="130000"/>
                  </a:schemeClr>
                </a:gs>
                <a:gs pos="100000">
                  <a:schemeClr val="accent4">
                    <a:shade val="58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Sheet1!$A$2:$A$6</c:f>
              <c:strCache>
                <c:ptCount val="5"/>
                <c:pt idx="0">
                  <c:v>Aug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Dec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52</c:v>
                </c:pt>
                <c:pt idx="3">
                  <c:v>77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00-4F96-A5C9-DAE764A77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780896"/>
        <c:axId val="503792048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tint val="58000"/>
                          <a:shade val="51000"/>
                          <a:satMod val="130000"/>
                        </a:schemeClr>
                      </a:gs>
                      <a:gs pos="80000">
                        <a:schemeClr val="accent4">
                          <a:tint val="58000"/>
                          <a:shade val="93000"/>
                          <a:satMod val="130000"/>
                        </a:schemeClr>
                      </a:gs>
                      <a:gs pos="100000">
                        <a:schemeClr val="accent4">
                          <a:tint val="58000"/>
                          <a:shade val="94000"/>
                          <a:satMod val="1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c:spPr>
                <c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Aug</c:v>
                      </c:pt>
                      <c:pt idx="1">
                        <c:v>Sep</c:v>
                      </c:pt>
                      <c:pt idx="2">
                        <c:v>Oct</c:v>
                      </c:pt>
                      <c:pt idx="3">
                        <c:v>Nov</c:v>
                      </c:pt>
                      <c:pt idx="4">
                        <c:v>Dec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DF00-4F96-A5C9-DAE764A7712A}"/>
                  </c:ext>
                </c:extLst>
              </c15:ser>
            </c15:filteredAreaSeries>
          </c:ext>
        </c:extLst>
      </c:areaChart>
      <c:catAx>
        <c:axId val="503780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792048"/>
        <c:crosses val="autoZero"/>
        <c:auto val="1"/>
        <c:lblAlgn val="ctr"/>
        <c:lblOffset val="100"/>
        <c:noMultiLvlLbl val="0"/>
      </c:catAx>
      <c:valAx>
        <c:axId val="5037920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780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7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7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8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7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3955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97A203-2042-4FA6-9D3F-E187CDFCD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23324"/>
            <a:ext cx="4952492" cy="70037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Project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3651870"/>
            <a:ext cx="3816424" cy="504056"/>
          </a:xfrm>
        </p:spPr>
        <p:txBody>
          <a:bodyPr/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Software development fundamental’s project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283718"/>
            <a:ext cx="5940152" cy="576064"/>
          </a:xfrm>
        </p:spPr>
        <p:txBody>
          <a:bodyPr/>
          <a:lstStyle/>
          <a:p>
            <a:r>
              <a:rPr lang="en-US" sz="3200" dirty="0">
                <a:latin typeface="Cloud" panose="02000000000000000000" pitchFamily="50" charset="-34"/>
                <a:cs typeface="Cloud" panose="02000000000000000000" pitchFamily="50" charset="-34"/>
              </a:rPr>
              <a:t>System requirements</a:t>
            </a:r>
            <a:endParaRPr lang="ko-KR" altLang="en-US" sz="3200" dirty="0"/>
          </a:p>
          <a:p>
            <a:endParaRPr lang="ko-KR" altLang="en-US" sz="32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/>
              <a:t>ความต้องการหลักของ</a:t>
            </a:r>
            <a:r>
              <a:rPr lang="th-TH" altLang="ko-KR" sz="1600" dirty="0" err="1"/>
              <a:t>ซอฟแวร์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11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442A3511-473C-4E64-A1C0-162D0E9CCFAC}"/>
              </a:ext>
            </a:extLst>
          </p:cNvPr>
          <p:cNvGrpSpPr/>
          <p:nvPr/>
        </p:nvGrpSpPr>
        <p:grpSpPr>
          <a:xfrm>
            <a:off x="1198766" y="882998"/>
            <a:ext cx="6789574" cy="3960930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311" name="Freeform 8">
              <a:extLst>
                <a:ext uri="{FF2B5EF4-FFF2-40B4-BE49-F238E27FC236}">
                  <a16:creationId xmlns:a16="http://schemas.microsoft.com/office/drawing/2014/main" id="{186557A1-9B3F-4230-99A1-1C21B60D3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9">
              <a:extLst>
                <a:ext uri="{FF2B5EF4-FFF2-40B4-BE49-F238E27FC236}">
                  <a16:creationId xmlns:a16="http://schemas.microsoft.com/office/drawing/2014/main" id="{26EFD36D-B257-4B96-83ED-86A760A89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0">
              <a:extLst>
                <a:ext uri="{FF2B5EF4-FFF2-40B4-BE49-F238E27FC236}">
                  <a16:creationId xmlns:a16="http://schemas.microsoft.com/office/drawing/2014/main" id="{3E364762-B904-4A35-AC70-0A970540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0A0E1EFD-DFA2-43D3-86F4-EC15E8D3D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System requirements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/>
              <a:t>ความต้องการหลักของ</a:t>
            </a:r>
            <a:r>
              <a:rPr lang="th-TH" altLang="ko-KR" dirty="0" err="1"/>
              <a:t>ซอฟแวร์</a:t>
            </a:r>
            <a:endParaRPr lang="en-US" altLang="ko-KR" dirty="0"/>
          </a:p>
        </p:txBody>
      </p:sp>
      <p:sp>
        <p:nvSpPr>
          <p:cNvPr id="12" name="Rectangle 11"/>
          <p:cNvSpPr/>
          <p:nvPr/>
        </p:nvSpPr>
        <p:spPr>
          <a:xfrm>
            <a:off x="2103518" y="2026884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090478" y="2285046"/>
            <a:ext cx="97840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83846" y="2025556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070806" y="2283718"/>
            <a:ext cx="97840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64174" y="2024228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6818" y="2215372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7146" y="2220496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7474" y="2225620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761425" y="3032340"/>
            <a:ext cx="1656184" cy="744962"/>
            <a:chOff x="803640" y="3362835"/>
            <a:chExt cx="2059657" cy="74496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ผู้เล่นจะต้องได้เรียนรู้คำศัพท์ใหม่ๆ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learn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41754" y="3032340"/>
            <a:ext cx="1656184" cy="744962"/>
            <a:chOff x="803640" y="3362835"/>
            <a:chExt cx="2059657" cy="74496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ผู้เล่นต้องสนุกสนานขณะที่เล่นเกม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funny </a:t>
              </a:r>
            </a:p>
            <a:p>
              <a:pPr lvl="0"/>
              <a:endPara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97938" y="3061140"/>
            <a:ext cx="2590403" cy="725713"/>
            <a:chOff x="803640" y="3362835"/>
            <a:chExt cx="2059657" cy="77861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646132"/>
              <a:ext cx="2059657" cy="49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ผู้เล่นจะต้องพัฒนาทักษะ</a:t>
              </a:r>
              <a:b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ของพวกเขา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9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improve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thire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skill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741189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2283718"/>
            <a:ext cx="5760640" cy="576064"/>
          </a:xfrm>
        </p:spPr>
        <p:txBody>
          <a:bodyPr/>
          <a:lstStyle/>
          <a:p>
            <a:r>
              <a:rPr lang="en-US" sz="2700" b="1" dirty="0">
                <a:latin typeface="Cloud" panose="02000000000000000000" pitchFamily="50" charset="-34"/>
                <a:cs typeface="Cloud" panose="02000000000000000000" pitchFamily="50" charset="-34"/>
              </a:rPr>
              <a:t>Sharing solution and techniques</a:t>
            </a:r>
          </a:p>
          <a:p>
            <a:endParaRPr lang="ko-KR" altLang="en-US" sz="27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th-TH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โปรแกรมที่ใช้สร้างเกม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เทคนิคในการสร้าง และวิธีแก้ปัญหา</a:t>
            </a:r>
          </a:p>
        </p:txBody>
      </p:sp>
    </p:spTree>
    <p:extLst>
      <p:ext uri="{BB962C8B-B14F-4D97-AF65-F5344CB8AC3E}">
        <p14:creationId xmlns:p14="http://schemas.microsoft.com/office/powerpoint/2010/main" val="1678738440"/>
      </p:ext>
    </p:extLst>
  </p:cSld>
  <p:clrMapOvr>
    <a:masterClrMapping/>
  </p:clrMapOvr>
  <p:transition spd="slow"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Sharing solution and techniques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โปรแกรมที่ใช้สร้างเกม </a:t>
            </a:r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15771" y="1347614"/>
            <a:ext cx="624015" cy="624015"/>
            <a:chOff x="5364088" y="2787774"/>
            <a:chExt cx="914400" cy="914400"/>
          </a:xfrm>
        </p:grpSpPr>
        <p:sp>
          <p:nvSpPr>
            <p:cNvPr id="7" name="Oval 6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43247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15771" y="2223739"/>
            <a:ext cx="624015" cy="624015"/>
            <a:chOff x="5364088" y="2787774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15771" y="3099863"/>
            <a:ext cx="624015" cy="624015"/>
            <a:chOff x="5364088" y="2787774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08104" y="1227944"/>
            <a:ext cx="3096344" cy="600085"/>
            <a:chOff x="803640" y="3362835"/>
            <a:chExt cx="2059657" cy="497971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28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โปรแกรมใช้สำหรับสร้างเกม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30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Unity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08104" y="2096715"/>
            <a:ext cx="3096344" cy="1003148"/>
            <a:chOff x="803640" y="3362835"/>
            <a:chExt cx="2059657" cy="80180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ใช้สำหรับการเขียน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โปรแกรมโดยภาษาที่ใช้เป็น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C#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9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Visual Code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08104" y="2965488"/>
            <a:ext cx="3096344" cy="1038353"/>
            <a:chOff x="803640" y="3362835"/>
            <a:chExt cx="2059657" cy="80180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เป็นเว็บไซต์โมเดล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3D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Free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ที่ปล่อยโมเดลต้นแบบให้ได้ใช้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8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Mixamo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4443958"/>
            <a:ext cx="813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#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โปรแกรมที่ใช้ทั้งหมดต้องใช้</a:t>
            </a:r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 Version 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เดียวกันเพื่อ</a:t>
            </a:r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 Export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งานออกมาได้</a:t>
            </a:r>
            <a:endParaRPr lang="en-US" altLang="ko-KR" sz="12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pic>
        <p:nvPicPr>
          <p:cNvPr id="36" name="Content Placeholder 3">
            <a:extLst>
              <a:ext uri="{FF2B5EF4-FFF2-40B4-BE49-F238E27FC236}">
                <a16:creationId xmlns:a16="http://schemas.microsoft.com/office/drawing/2014/main" id="{7D7414DE-DBA5-4B7C-AF32-07EC50ED61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1952" r="11952"/>
          <a:stretch/>
        </p:blipFill>
        <p:spPr>
          <a:xfrm>
            <a:off x="909638" y="1404938"/>
            <a:ext cx="3086100" cy="22812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17C44D-6296-4746-8D18-B33448D36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94" y="1343025"/>
            <a:ext cx="613522" cy="613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EA6D21-7E6B-4D26-901B-078E7EC6A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38" y="3149805"/>
            <a:ext cx="514903" cy="514903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16DC0-06EC-49AE-BE38-F81DF99C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991" y="2324903"/>
            <a:ext cx="436996" cy="417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1097052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000" dirty="0">
                <a:latin typeface="Cloud" panose="02000000000000000000" pitchFamily="50" charset="-34"/>
                <a:cs typeface="Cloud" panose="02000000000000000000" pitchFamily="50" charset="-34"/>
              </a:rPr>
              <a:t>Design</a:t>
            </a:r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 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การออกแบบเกม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1491740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D08B855-3406-4479-877E-5E4776E74B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r="32078"/>
          <a:stretch>
            <a:fillRect/>
          </a:stretch>
        </p:blipFill>
        <p:spPr/>
      </p:pic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951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แนวคิดการ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Design?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0713" y="1347614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ในส่วน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Design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นั้นทีมออกแบบได้ทำการสร้างตัวละคร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รวมถึงด่านหรือฉากภายในเกมการจัดองค์ประกอบแสงเงาภายในเกมให้ดูเป็นการตูน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Lowpoly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) 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โดยแนวคิดการออกแบบครั้งแรกได้แรงบรรดารใจมาจากเกม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Subway Surfers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ที่เป็นเกมวิ่งเก็บเหรียญ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148064" y="4471493"/>
            <a:ext cx="360040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To Design</a:t>
            </a:r>
          </a:p>
        </p:txBody>
      </p:sp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  <p:transition spd="slow">
    <p:cover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Cloud" panose="02000000000000000000" pitchFamily="50" charset="-34"/>
                <a:cs typeface="Cloud" panose="02000000000000000000" pitchFamily="50" charset="-34"/>
              </a:rPr>
              <a:t>Secne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ฉากของเกม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7628" y="2082085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ฉากที่เราใช้ในการสร้างเกมโดยมีกานใส่ </a:t>
            </a:r>
          </a:p>
          <a:p>
            <a:pPr algn="ctr"/>
            <a:endParaRPr lang="th-TH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Model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หรือ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Prehab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ลงไป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8A57E1A8-3814-456D-AB77-7700FD17F00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l="26575" r="26575"/>
          <a:stretch/>
        </p:blipFill>
        <p:spPr>
          <a:xfrm>
            <a:off x="395288" y="1266825"/>
            <a:ext cx="2946306" cy="35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4567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Hierarchy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หน้าต่างแสดงรายการวัตถุ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1435973"/>
            <a:ext cx="1944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list of items in scene, using data structure as tree. 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ctr"/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ใช้แสดงรายการวัตถุ</a:t>
            </a:r>
            <a:r>
              <a:rPr lang="th-TH" altLang="ko-KR" sz="1600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ต่างๆ</a:t>
            </a:r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ในฉากและมีโครงสร้างข้อมูลแบบต้นไม้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E0CE4C8F-69A8-4BF8-88D7-291CC4FD20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14275" b="14275"/>
          <a:stretch>
            <a:fillRect/>
          </a:stretch>
        </p:blipFill>
        <p:spPr>
          <a:xfrm>
            <a:off x="395288" y="1266825"/>
            <a:ext cx="2953030" cy="354559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91549496"/>
      </p:ext>
    </p:extLst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Inspector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หน้าต่างแสดงรายละเอียดวัตถุ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225" y="216586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properties of object is selected.</a:t>
            </a:r>
          </a:p>
          <a:p>
            <a:pPr algn="ctr"/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เพื่อแสดงรายละเอียดของวัตถุที่ถูกเลือก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4" name="Content Placeholder 3">
            <a:extLst>
              <a:ext uri="{FF2B5EF4-FFF2-40B4-BE49-F238E27FC236}">
                <a16:creationId xmlns:a16="http://schemas.microsoft.com/office/drawing/2014/main" id="{E74E3FC5-E44A-4050-ADD7-6F493CDD3BB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18789" b="18789"/>
          <a:stretch>
            <a:fillRect/>
          </a:stretch>
        </p:blipFill>
        <p:spPr>
          <a:xfrm>
            <a:off x="395288" y="1266825"/>
            <a:ext cx="2946306" cy="35375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30630698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Project &amp; Console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3092" y="322880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every file in project.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ctr"/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เพื่อแสดงไฟล์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ทุกๆ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อย่างในโปรเจค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 rot="5400000">
            <a:off x="-236171" y="2267353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7B30B31-FE7F-4233-8587-BF66639B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08" y="1241203"/>
            <a:ext cx="6655208" cy="176445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291CE1-44D4-4BE8-8C78-A3641CA25C58}"/>
              </a:ext>
            </a:extLst>
          </p:cNvPr>
          <p:cNvGrpSpPr/>
          <p:nvPr/>
        </p:nvGrpSpPr>
        <p:grpSpPr>
          <a:xfrm>
            <a:off x="5871296" y="3116658"/>
            <a:ext cx="1800183" cy="1832423"/>
            <a:chOff x="963093" y="1142955"/>
            <a:chExt cx="1800183" cy="18324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8920C59-E5A8-40AD-AE32-8595B25D644E}"/>
                </a:ext>
              </a:extLst>
            </p:cNvPr>
            <p:cNvGrpSpPr/>
            <p:nvPr/>
          </p:nvGrpSpPr>
          <p:grpSpPr>
            <a:xfrm>
              <a:off x="963093" y="2831378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08A8977-EE15-4E2E-8721-06F047E6B8B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2C267C3-5193-493A-9AA5-BFCD6011BC6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4BF9B00-A18E-468C-9741-C527290D2A14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0E1042D-21E7-4BB5-A899-8F736B6B00EF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FB4A05-1BE9-4C80-B5BF-9B9E12BAC169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CD4405D-CD37-473C-B59E-46E264813965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FC97F3-9AE8-4B99-8858-3F74F51EE43C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624033D-F382-4784-8FA8-99820D203DD0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D73A7D8-C999-413C-936F-43D1AFCDB804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0CF04D-C812-4419-B054-5D40AEC0B1D5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301173-6552-4144-994C-2A58069F6053}"/>
                </a:ext>
              </a:extLst>
            </p:cNvPr>
            <p:cNvGrpSpPr/>
            <p:nvPr/>
          </p:nvGrpSpPr>
          <p:grpSpPr>
            <a:xfrm>
              <a:off x="963093" y="2643779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A1AE26C-89A1-4042-864B-E840421F2A0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A70745C-1DF0-4BC9-B055-098F3F40F49B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35FB73B-01CB-440A-838A-96228C8B91CB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47005AF-101E-4DE6-9784-7E0678584704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E43C2DC-A362-4D77-8F95-60947E8FCAD8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57BD64F-DD23-456F-805D-4AE32BB9D576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60272A4-8F50-4679-8BDE-4EDC14CD2504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DD3E81A-432A-4ECC-BF6F-BAB3A6C2FDCF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F632CF3-1A6C-4569-ABFE-19414BCC3B2B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FFFD892-1A7D-42A2-A168-F102B8D965D0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E5C209-5ED4-4EB4-8600-5A9FD33D349C}"/>
                </a:ext>
              </a:extLst>
            </p:cNvPr>
            <p:cNvGrpSpPr/>
            <p:nvPr/>
          </p:nvGrpSpPr>
          <p:grpSpPr>
            <a:xfrm>
              <a:off x="963093" y="2456176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C17CC59-F00A-4541-8BBE-62F72CF67AC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D875C33-94D5-4403-9DD1-3705ED1E59C3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F86FFDD-2AA1-42C4-999D-418D44424107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C425BC1-90C8-4063-8FCF-80293DF2327E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2D14DE4-433F-48ED-86A1-22DB562E00B4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4013CA6-44A3-437F-8358-D00943379E3F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DFAE820-4084-49F5-B9DF-3F28756B292A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E6426FC-F70A-4801-95E6-55C75ADB766F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373F02-3FAE-4AB4-9916-9F60824C4E54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72CA62C-CB11-46AC-B959-138CAF022F4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60C450D-05D5-428C-9711-086E55F9C63E}"/>
                </a:ext>
              </a:extLst>
            </p:cNvPr>
            <p:cNvGrpSpPr/>
            <p:nvPr/>
          </p:nvGrpSpPr>
          <p:grpSpPr>
            <a:xfrm>
              <a:off x="963093" y="2268573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2C2AD9-2B2A-4B59-A05F-3B70E722C9E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E13B38E-C396-4796-9A2A-CAC3BB1DE067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F08443D-BE46-4EAE-8E4D-B3913034C8F4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9721E9D-A2D4-49C2-ACF8-409508481420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7C15451-E896-4913-A8D5-15F304D7FB5B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3F29251-6AEF-45DB-819B-633F9AAE431E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3CD66FD-D63A-4EFD-AC19-3EBA90729016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56FBADB-15B2-40E1-9D58-396EE74EDC55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3C8556-F15C-473B-B713-F5D6B995B265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93B87C0-81DC-47A5-A513-F66A89286C7D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8F1AEA-3FD5-4FCB-A208-A1160943C457}"/>
                </a:ext>
              </a:extLst>
            </p:cNvPr>
            <p:cNvGrpSpPr/>
            <p:nvPr/>
          </p:nvGrpSpPr>
          <p:grpSpPr>
            <a:xfrm>
              <a:off x="963093" y="2080970"/>
              <a:ext cx="1800183" cy="144000"/>
              <a:chOff x="2267745" y="2787775"/>
              <a:chExt cx="1800183" cy="14400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F284ED8-F02C-4B26-B662-4B850CC9C5F4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9723883-E2D6-477F-A846-13D308AE7F27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25A7AB4-16E9-4844-8835-CB3F86FFDC18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C8B86A3-AA97-4103-A3CC-E1174C587A3F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5804A26-9511-482B-B0A5-90C63311DF1D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940CCD1-19AD-45C8-ABF2-287FBAE93BBB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651CFEA-ACAF-4CBC-A547-6E8DBA25DF1C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72C2762-5046-4C8F-9E99-685E388ECB9C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5923C90-BE6B-4713-9C9F-9FFC8F9E3887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D14B38D-B6F9-4819-A9A1-E46A2C9D889A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A95BA9-F981-4717-B1A7-43ADCA8B223C}"/>
                </a:ext>
              </a:extLst>
            </p:cNvPr>
            <p:cNvGrpSpPr/>
            <p:nvPr/>
          </p:nvGrpSpPr>
          <p:grpSpPr>
            <a:xfrm>
              <a:off x="963093" y="1893367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8409AC8-A8ED-46D5-A27B-F06DFA19B6AA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813C726-639F-4E2B-BF60-2A09160F89C6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C1B0E3D-E9CD-43BB-9ADC-B5254CA72EF2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830F6B8-096F-4193-BC89-9FC532168D43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F1CA685-896E-4C28-8AB4-AD6150789AF5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20AD602-58F3-408A-8026-55558B08F286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F3ADBA4-6367-4D06-95E3-60501B98447D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8DC0EF7-63BF-4037-BD5B-5A0993C51048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247C992-CF93-4B17-8C21-33359F5990D6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3F8CF1D-8766-433E-AA5A-1C0572F7F824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FF20D6-DDCD-4A6B-A58E-C75AD8AFFF14}"/>
                </a:ext>
              </a:extLst>
            </p:cNvPr>
            <p:cNvGrpSpPr/>
            <p:nvPr/>
          </p:nvGrpSpPr>
          <p:grpSpPr>
            <a:xfrm>
              <a:off x="963093" y="1705764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D757BEF-ED79-447B-80F9-3D6DEBB38E3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C4C7130-1A05-4858-A8B7-2F6660E3E17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A48BC11-C44B-4C48-AFE6-74531A6E6095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C7089A4-13BE-45FA-9395-288ADEE1193D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C2D9E39-C55A-47AA-BB90-9D63442723DA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7103A0E-F250-406A-AE20-4676409084A5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BF225B-5D02-4E8E-815E-059F77BDE348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10742A8-6635-4B5A-965F-042347DC87E5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8DA6E03-5D46-4D91-A5C3-7163344BD5AB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82A44AC-93F6-4C3B-B1B1-59BB92536F9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E16609-FAC9-402C-BD73-1DF76376FA4B}"/>
                </a:ext>
              </a:extLst>
            </p:cNvPr>
            <p:cNvGrpSpPr/>
            <p:nvPr/>
          </p:nvGrpSpPr>
          <p:grpSpPr>
            <a:xfrm>
              <a:off x="963093" y="1518161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B2E8712-2B3C-4E8E-BE6D-A843A5966C3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8DFD33B-8D69-4549-844F-C361988D2C9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9065DD4-798D-4386-8E74-17F46004E909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59E796-D23B-4227-A73A-4E384AF07D2E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40BCDF4-E54C-4656-97CF-5404EC6581C8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7D0E9C-D392-4F0E-91C2-60752A4342A7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2EF3A90-6523-4940-8617-7B40B8B96532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1161470-842B-479F-BFD4-FCF5B3171940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650F17-5D26-41C7-8B16-E2EF772E729D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0BFFD4-B863-45E2-8AD3-69D56746895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E19CB95-28F2-4D36-AA9F-AADD228B3B3B}"/>
                </a:ext>
              </a:extLst>
            </p:cNvPr>
            <p:cNvGrpSpPr/>
            <p:nvPr/>
          </p:nvGrpSpPr>
          <p:grpSpPr>
            <a:xfrm>
              <a:off x="963093" y="1330558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F5FF5CB-BA9D-4AC5-BC9D-2DCE5C79225B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DD5598B-219E-4A7E-B0A9-C3BBE31946EA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DC296-3FD6-4BB6-89C5-29E92856206C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F0C7EE-65C7-44FE-9B07-F821134638B6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348B57A-E641-4559-8D70-1D2B03ACC5F2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C8EF558-21E2-4D61-8363-B40B64C63594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D14F5B6-2BA2-4895-B899-BA8EE26FFD3B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8B464E4-05D9-4F5B-9982-C79A39530857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2F10A1E-8858-4B1B-B7E7-43FF4D15B222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54E971C-5C6F-4823-BE2A-2CFC766DCD58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88E793-F918-48B3-ABC0-5668DC90DD58}"/>
                </a:ext>
              </a:extLst>
            </p:cNvPr>
            <p:cNvGrpSpPr/>
            <p:nvPr/>
          </p:nvGrpSpPr>
          <p:grpSpPr>
            <a:xfrm>
              <a:off x="963093" y="1142955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929F2E7-0A6F-4094-BFF0-0EB039C41641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4F7F614-FF8C-4D8C-91CF-80DCED2C040F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6C7810E-163B-4F5E-8FF9-C2F3DDF5B8A5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F2635EC-FD44-421B-9F78-10DA93715F72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265CE28-B2CB-4901-9D07-122F70809C52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994D39A-A53E-464C-97EC-C282EF2CA8D9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C3C5A68-2E68-4F87-9223-DF8CE50BDFF2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B374B47-285C-4196-80DD-B58DEF0A0F08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153F97D-3A7F-4324-8A8C-A2ECD54DAF79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66B9FE2-EDE3-41CC-BEEB-5EFE8404A3DB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2395560"/>
      </p:ext>
    </p:extLst>
  </p:cSld>
  <p:clrMapOvr>
    <a:masterClrMapping/>
  </p:clrMapOvr>
  <p:transition spd="slow">
    <p:cover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Main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59668"/>
            <a:chOff x="2175371" y="1762964"/>
            <a:chExt cx="5040560" cy="5596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Plan project Layout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StarGate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-plan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1" y="2313572"/>
            <a:ext cx="5040560" cy="559668"/>
            <a:chOff x="2175371" y="1762964"/>
            <a:chExt cx="5040560" cy="559668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System requirements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th-TH" altLang="ko-KR" sz="12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ความต้องการหลักของ</a:t>
              </a:r>
              <a:r>
                <a:rPr lang="th-TH" altLang="ko-KR" sz="1200" dirty="0" err="1">
                  <a:latin typeface="Cloud Light" panose="02000000000000000000" pitchFamily="50" charset="-34"/>
                  <a:cs typeface="Cloud Light" panose="02000000000000000000" pitchFamily="50" charset="-34"/>
                </a:rPr>
                <a:t>ซอฟแวร์</a:t>
              </a:r>
              <a:endParaRPr lang="en-US" altLang="ko-KR" sz="1200" dirty="0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58711"/>
            <a:chOff x="2175371" y="1762964"/>
            <a:chExt cx="5040560" cy="55871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Statement of the problem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1282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ที่มาและความสำคัญของปัญหา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59668"/>
            <a:chOff x="2175371" y="1762964"/>
            <a:chExt cx="5040560" cy="559668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Sharing solution and techniques</a:t>
              </a: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โปรแกรมที่ใช้สร้างเกม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เทคนิคในการสร้าง และวิธีแก้ปัญหา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>
                <a:latin typeface="Cloud" panose="02000000000000000000" pitchFamily="50" charset="-34"/>
                <a:cs typeface="Cloud" panose="02000000000000000000" pitchFamily="50" charset="-34"/>
              </a:rPr>
              <a:t>ออกแบบ </a:t>
            </a:r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UI</a:t>
            </a:r>
            <a:r>
              <a:rPr lang="th-TH" dirty="0">
                <a:latin typeface="Cloud" panose="02000000000000000000" pitchFamily="50" charset="-34"/>
                <a:cs typeface="Cloud" panose="02000000000000000000" pitchFamily="50" charset="-34"/>
              </a:rPr>
              <a:t> ยังไง</a:t>
            </a:r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?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ส่วนการออกแบบ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UI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1249" y="1537242"/>
            <a:ext cx="2080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   การออกแบบ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UI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เพื่อให้ผู้ใช้ได้เข้าถึงในระบบ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ต่างๆ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ของเกมที่ไม่ยุ่งยากและไม่ซับซ้อนจนเกินไป ด้วยเครื่องมือ </a:t>
            </a:r>
            <a:r>
              <a:rPr lang="en-US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Gamestraps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UI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UI</a:t>
            </a:r>
          </a:p>
        </p:txBody>
      </p:sp>
      <p:pic>
        <p:nvPicPr>
          <p:cNvPr id="15" name="Content Placeholder 3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4A22453-2B32-441D-96B6-95ABDAD4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80" b="4"/>
          <a:stretch/>
        </p:blipFill>
        <p:spPr>
          <a:xfrm>
            <a:off x="180675" y="1467233"/>
            <a:ext cx="3105837" cy="248945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714692-6D01-4A68-B904-D6065A2A4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1" r="837" b="2"/>
          <a:stretch/>
        </p:blipFill>
        <p:spPr>
          <a:xfrm>
            <a:off x="6156176" y="1131590"/>
            <a:ext cx="2467163" cy="19795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Picture 18" descr="A picture containing man, plane, woman, people&#10;&#10;Description automatically generated">
            <a:extLst>
              <a:ext uri="{FF2B5EF4-FFF2-40B4-BE49-F238E27FC236}">
                <a16:creationId xmlns:a16="http://schemas.microsoft.com/office/drawing/2014/main" id="{0737CC62-7A83-4F68-8233-6CC5C8D72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07" b="4"/>
          <a:stretch/>
        </p:blipFill>
        <p:spPr>
          <a:xfrm>
            <a:off x="6263862" y="3157885"/>
            <a:ext cx="2245340" cy="180154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AA430-A354-4B66-8ACF-88974B2BEB04}"/>
              </a:ext>
            </a:extLst>
          </p:cNvPr>
          <p:cNvGrpSpPr/>
          <p:nvPr/>
        </p:nvGrpSpPr>
        <p:grpSpPr>
          <a:xfrm rot="5400000">
            <a:off x="2681022" y="1148822"/>
            <a:ext cx="306803" cy="306803"/>
            <a:chOff x="1547664" y="3147814"/>
            <a:chExt cx="720080" cy="7200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BC35BE-388C-4106-8D26-157E5A86A5B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7">
              <a:extLst>
                <a:ext uri="{FF2B5EF4-FFF2-40B4-BE49-F238E27FC236}">
                  <a16:creationId xmlns:a16="http://schemas.microsoft.com/office/drawing/2014/main" id="{0B96F48E-269F-4BDA-9B4A-DC8E97F63FFE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F1505C-A339-454E-99F7-05171017AE3B}"/>
              </a:ext>
            </a:extLst>
          </p:cNvPr>
          <p:cNvGrpSpPr/>
          <p:nvPr/>
        </p:nvGrpSpPr>
        <p:grpSpPr>
          <a:xfrm>
            <a:off x="5836267" y="1467233"/>
            <a:ext cx="306803" cy="306803"/>
            <a:chOff x="1547664" y="3147814"/>
            <a:chExt cx="720080" cy="7200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4B7D12-1B3C-4229-AF5E-A9C9A3AEA043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7">
              <a:extLst>
                <a:ext uri="{FF2B5EF4-FFF2-40B4-BE49-F238E27FC236}">
                  <a16:creationId xmlns:a16="http://schemas.microsoft.com/office/drawing/2014/main" id="{100F0E14-875F-4405-90A2-E2C6B49D84F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1B20DB-6B1A-4629-9E0A-84E1B0FD265A}"/>
              </a:ext>
            </a:extLst>
          </p:cNvPr>
          <p:cNvGrpSpPr/>
          <p:nvPr/>
        </p:nvGrpSpPr>
        <p:grpSpPr>
          <a:xfrm>
            <a:off x="5932126" y="3678004"/>
            <a:ext cx="306803" cy="306803"/>
            <a:chOff x="1547664" y="3147814"/>
            <a:chExt cx="720080" cy="7200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FEA7C6-837E-4A28-98BA-09861E651AAF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Chevron 27">
              <a:extLst>
                <a:ext uri="{FF2B5EF4-FFF2-40B4-BE49-F238E27FC236}">
                  <a16:creationId xmlns:a16="http://schemas.microsoft.com/office/drawing/2014/main" id="{959A30C2-9D52-4CFA-B61A-E6CC88851403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714E19E3-A3A8-435E-8F34-3D1E26BA6A09}"/>
              </a:ext>
            </a:extLst>
          </p:cNvPr>
          <p:cNvGrpSpPr/>
          <p:nvPr/>
        </p:nvGrpSpPr>
        <p:grpSpPr>
          <a:xfrm rot="5400000">
            <a:off x="2197023" y="3791113"/>
            <a:ext cx="783538" cy="1506193"/>
            <a:chOff x="5304862" y="-789923"/>
            <a:chExt cx="645890" cy="1241591"/>
          </a:xfrm>
        </p:grpSpPr>
        <p:grpSp>
          <p:nvGrpSpPr>
            <p:cNvPr id="32" name="그룹 24">
              <a:extLst>
                <a:ext uri="{FF2B5EF4-FFF2-40B4-BE49-F238E27FC236}">
                  <a16:creationId xmlns:a16="http://schemas.microsoft.com/office/drawing/2014/main" id="{19AB3B89-2B23-4FA9-8AF1-3320B56EF2DF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37" name="이등변 삼각형 49">
                <a:extLst>
                  <a:ext uri="{FF2B5EF4-FFF2-40B4-BE49-F238E27FC236}">
                    <a16:creationId xmlns:a16="http://schemas.microsoft.com/office/drawing/2014/main" id="{6759BD7E-676E-4485-95EA-9024BF611D70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0">
                <a:extLst>
                  <a:ext uri="{FF2B5EF4-FFF2-40B4-BE49-F238E27FC236}">
                    <a16:creationId xmlns:a16="http://schemas.microsoft.com/office/drawing/2014/main" id="{CF922BCC-BCE1-49E2-83B0-76DC784FEA40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: 도형 31">
                <a:extLst>
                  <a:ext uri="{FF2B5EF4-FFF2-40B4-BE49-F238E27FC236}">
                    <a16:creationId xmlns:a16="http://schemas.microsoft.com/office/drawing/2014/main" id="{D6AED631-33BC-4094-AEA6-21BE64CD4A66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25">
              <a:extLst>
                <a:ext uri="{FF2B5EF4-FFF2-40B4-BE49-F238E27FC236}">
                  <a16:creationId xmlns:a16="http://schemas.microsoft.com/office/drawing/2014/main" id="{20347B5C-A6C3-485F-83EB-A35AC1C32A87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26">
              <a:extLst>
                <a:ext uri="{FF2B5EF4-FFF2-40B4-BE49-F238E27FC236}">
                  <a16:creationId xmlns:a16="http://schemas.microsoft.com/office/drawing/2014/main" id="{AAE2F7EF-DFD2-4AFC-9F92-CBEEA3D0FCC0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27">
              <a:extLst>
                <a:ext uri="{FF2B5EF4-FFF2-40B4-BE49-F238E27FC236}">
                  <a16:creationId xmlns:a16="http://schemas.microsoft.com/office/drawing/2014/main" id="{F973F31E-4942-476D-B586-CDF9052B728B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28">
              <a:extLst>
                <a:ext uri="{FF2B5EF4-FFF2-40B4-BE49-F238E27FC236}">
                  <a16:creationId xmlns:a16="http://schemas.microsoft.com/office/drawing/2014/main" id="{182E8231-E9E5-4C4A-B358-CB467FD9BDE2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Freeform 124">
            <a:extLst>
              <a:ext uri="{FF2B5EF4-FFF2-40B4-BE49-F238E27FC236}">
                <a16:creationId xmlns:a16="http://schemas.microsoft.com/office/drawing/2014/main" id="{BDED9F52-9B9A-4912-BB94-1F06AD030D98}"/>
              </a:ext>
            </a:extLst>
          </p:cNvPr>
          <p:cNvSpPr/>
          <p:nvPr/>
        </p:nvSpPr>
        <p:spPr>
          <a:xfrm rot="5633787">
            <a:off x="1332728" y="4269305"/>
            <a:ext cx="515626" cy="407053"/>
          </a:xfrm>
          <a:custGeom>
            <a:avLst/>
            <a:gdLst/>
            <a:ahLst/>
            <a:cxnLst/>
            <a:rect l="l" t="t" r="r" b="b"/>
            <a:pathLst>
              <a:path w="935319" h="738371">
                <a:moveTo>
                  <a:pt x="570246" y="5904"/>
                </a:moveTo>
                <a:cubicBezTo>
                  <a:pt x="462283" y="64891"/>
                  <a:pt x="426421" y="317189"/>
                  <a:pt x="649701" y="474399"/>
                </a:cubicBezTo>
                <a:cubicBezTo>
                  <a:pt x="593836" y="327977"/>
                  <a:pt x="630970" y="255746"/>
                  <a:pt x="667057" y="182470"/>
                </a:cubicBezTo>
                <a:cubicBezTo>
                  <a:pt x="667659" y="219721"/>
                  <a:pt x="629598" y="299814"/>
                  <a:pt x="723199" y="346469"/>
                </a:cubicBezTo>
                <a:cubicBezTo>
                  <a:pt x="679394" y="206128"/>
                  <a:pt x="864427" y="161920"/>
                  <a:pt x="670152" y="6949"/>
                </a:cubicBezTo>
                <a:cubicBezTo>
                  <a:pt x="951156" y="47548"/>
                  <a:pt x="868526" y="190548"/>
                  <a:pt x="935319" y="334595"/>
                </a:cubicBezTo>
                <a:cubicBezTo>
                  <a:pt x="886447" y="343095"/>
                  <a:pt x="815632" y="212619"/>
                  <a:pt x="831546" y="274410"/>
                </a:cubicBezTo>
                <a:cubicBezTo>
                  <a:pt x="915063" y="518579"/>
                  <a:pt x="665249" y="525551"/>
                  <a:pt x="744586" y="738371"/>
                </a:cubicBezTo>
                <a:cubicBezTo>
                  <a:pt x="498005" y="724435"/>
                  <a:pt x="570128" y="495242"/>
                  <a:pt x="454164" y="439509"/>
                </a:cubicBezTo>
                <a:cubicBezTo>
                  <a:pt x="422689" y="433882"/>
                  <a:pt x="384944" y="459601"/>
                  <a:pt x="454829" y="574141"/>
                </a:cubicBezTo>
                <a:cubicBezTo>
                  <a:pt x="47812" y="270832"/>
                  <a:pt x="333584" y="22904"/>
                  <a:pt x="570246" y="5904"/>
                </a:cubicBezTo>
                <a:close/>
                <a:moveTo>
                  <a:pt x="0" y="0"/>
                </a:moveTo>
                <a:lnTo>
                  <a:pt x="9284" y="0"/>
                </a:lnTo>
                <a:lnTo>
                  <a:pt x="746" y="59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2E817-9953-43B4-8E3F-42E5CC0D0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2" t="69271" r="73156" b="26595"/>
          <a:stretch/>
        </p:blipFill>
        <p:spPr>
          <a:xfrm>
            <a:off x="3531859" y="4129822"/>
            <a:ext cx="2080281" cy="407881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4EA425D-564E-4025-97E3-78E188E451C5}"/>
              </a:ext>
            </a:extLst>
          </p:cNvPr>
          <p:cNvSpPr/>
          <p:nvPr/>
        </p:nvSpPr>
        <p:spPr>
          <a:xfrm>
            <a:off x="4398193" y="3466960"/>
            <a:ext cx="306803" cy="509200"/>
          </a:xfrm>
          <a:prstGeom prst="downArrow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5B62A-CAD5-43CC-B389-871F5DB66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99" y="1486978"/>
            <a:ext cx="3103000" cy="2457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453233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1ECAB00-6D78-422B-87D3-FF7B4382AD1B}"/>
              </a:ext>
            </a:extLst>
          </p:cNvPr>
          <p:cNvSpPr/>
          <p:nvPr/>
        </p:nvSpPr>
        <p:spPr>
          <a:xfrm rot="5400000">
            <a:off x="3273079" y="3780168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Cloud" panose="02000000000000000000" pitchFamily="50" charset="-34"/>
                <a:cs typeface="Cloud" panose="02000000000000000000" pitchFamily="50" charset="-34"/>
              </a:rPr>
              <a:t>Models &amp; Animations</a:t>
            </a:r>
            <a:endParaRPr lang="en-US" altLang="ko-KR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ส่วนการออกแบบ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Models </a:t>
            </a:r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 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Animation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4973" y="1895842"/>
            <a:ext cx="208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  ในส่วนของ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Model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Animation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นั้น</a:t>
            </a:r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จะมีตัวควบคุมอนิเม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ชั่น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เรียกว่า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Animator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และจะดึงไฟล์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อนิ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เม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ชั่น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จากโปรเจคมาใช้ในการออกแบบ</a:t>
            </a:r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AA430-A354-4B66-8ACF-88974B2BEB04}"/>
              </a:ext>
            </a:extLst>
          </p:cNvPr>
          <p:cNvGrpSpPr/>
          <p:nvPr/>
        </p:nvGrpSpPr>
        <p:grpSpPr>
          <a:xfrm rot="5400000">
            <a:off x="3038874" y="1158292"/>
            <a:ext cx="306803" cy="306803"/>
            <a:chOff x="1547664" y="3147814"/>
            <a:chExt cx="720080" cy="7200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BC35BE-388C-4106-8D26-157E5A86A5B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7">
              <a:extLst>
                <a:ext uri="{FF2B5EF4-FFF2-40B4-BE49-F238E27FC236}">
                  <a16:creationId xmlns:a16="http://schemas.microsoft.com/office/drawing/2014/main" id="{0B96F48E-269F-4BDA-9B4A-DC8E97F63FFE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F1505C-A339-454E-99F7-05171017AE3B}"/>
              </a:ext>
            </a:extLst>
          </p:cNvPr>
          <p:cNvGrpSpPr/>
          <p:nvPr/>
        </p:nvGrpSpPr>
        <p:grpSpPr>
          <a:xfrm rot="5400000">
            <a:off x="5715136" y="1179227"/>
            <a:ext cx="306803" cy="306803"/>
            <a:chOff x="1547664" y="3147814"/>
            <a:chExt cx="720080" cy="7200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4B7D12-1B3C-4229-AF5E-A9C9A3AEA043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7">
              <a:extLst>
                <a:ext uri="{FF2B5EF4-FFF2-40B4-BE49-F238E27FC236}">
                  <a16:creationId xmlns:a16="http://schemas.microsoft.com/office/drawing/2014/main" id="{100F0E14-875F-4405-90A2-E2C6B49D84F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714E19E3-A3A8-435E-8F34-3D1E26BA6A09}"/>
              </a:ext>
            </a:extLst>
          </p:cNvPr>
          <p:cNvGrpSpPr/>
          <p:nvPr/>
        </p:nvGrpSpPr>
        <p:grpSpPr>
          <a:xfrm rot="5400000">
            <a:off x="2197023" y="3791113"/>
            <a:ext cx="783538" cy="1506193"/>
            <a:chOff x="5304862" y="-789923"/>
            <a:chExt cx="645890" cy="1241591"/>
          </a:xfrm>
        </p:grpSpPr>
        <p:grpSp>
          <p:nvGrpSpPr>
            <p:cNvPr id="32" name="그룹 24">
              <a:extLst>
                <a:ext uri="{FF2B5EF4-FFF2-40B4-BE49-F238E27FC236}">
                  <a16:creationId xmlns:a16="http://schemas.microsoft.com/office/drawing/2014/main" id="{19AB3B89-2B23-4FA9-8AF1-3320B56EF2DF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37" name="이등변 삼각형 49">
                <a:extLst>
                  <a:ext uri="{FF2B5EF4-FFF2-40B4-BE49-F238E27FC236}">
                    <a16:creationId xmlns:a16="http://schemas.microsoft.com/office/drawing/2014/main" id="{6759BD7E-676E-4485-95EA-9024BF611D70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0">
                <a:extLst>
                  <a:ext uri="{FF2B5EF4-FFF2-40B4-BE49-F238E27FC236}">
                    <a16:creationId xmlns:a16="http://schemas.microsoft.com/office/drawing/2014/main" id="{CF922BCC-BCE1-49E2-83B0-76DC784FEA40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: 도형 31">
                <a:extLst>
                  <a:ext uri="{FF2B5EF4-FFF2-40B4-BE49-F238E27FC236}">
                    <a16:creationId xmlns:a16="http://schemas.microsoft.com/office/drawing/2014/main" id="{D6AED631-33BC-4094-AEA6-21BE64CD4A66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25">
              <a:extLst>
                <a:ext uri="{FF2B5EF4-FFF2-40B4-BE49-F238E27FC236}">
                  <a16:creationId xmlns:a16="http://schemas.microsoft.com/office/drawing/2014/main" id="{20347B5C-A6C3-485F-83EB-A35AC1C32A87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26">
              <a:extLst>
                <a:ext uri="{FF2B5EF4-FFF2-40B4-BE49-F238E27FC236}">
                  <a16:creationId xmlns:a16="http://schemas.microsoft.com/office/drawing/2014/main" id="{AAE2F7EF-DFD2-4AFC-9F92-CBEEA3D0FCC0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27">
              <a:extLst>
                <a:ext uri="{FF2B5EF4-FFF2-40B4-BE49-F238E27FC236}">
                  <a16:creationId xmlns:a16="http://schemas.microsoft.com/office/drawing/2014/main" id="{F973F31E-4942-476D-B586-CDF9052B728B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28">
              <a:extLst>
                <a:ext uri="{FF2B5EF4-FFF2-40B4-BE49-F238E27FC236}">
                  <a16:creationId xmlns:a16="http://schemas.microsoft.com/office/drawing/2014/main" id="{182E8231-E9E5-4C4A-B358-CB467FD9BDE2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Freeform 124">
            <a:extLst>
              <a:ext uri="{FF2B5EF4-FFF2-40B4-BE49-F238E27FC236}">
                <a16:creationId xmlns:a16="http://schemas.microsoft.com/office/drawing/2014/main" id="{BDED9F52-9B9A-4912-BB94-1F06AD030D98}"/>
              </a:ext>
            </a:extLst>
          </p:cNvPr>
          <p:cNvSpPr/>
          <p:nvPr/>
        </p:nvSpPr>
        <p:spPr>
          <a:xfrm rot="5633787">
            <a:off x="1332728" y="4269305"/>
            <a:ext cx="515626" cy="407053"/>
          </a:xfrm>
          <a:custGeom>
            <a:avLst/>
            <a:gdLst/>
            <a:ahLst/>
            <a:cxnLst/>
            <a:rect l="l" t="t" r="r" b="b"/>
            <a:pathLst>
              <a:path w="935319" h="738371">
                <a:moveTo>
                  <a:pt x="570246" y="5904"/>
                </a:moveTo>
                <a:cubicBezTo>
                  <a:pt x="462283" y="64891"/>
                  <a:pt x="426421" y="317189"/>
                  <a:pt x="649701" y="474399"/>
                </a:cubicBezTo>
                <a:cubicBezTo>
                  <a:pt x="593836" y="327977"/>
                  <a:pt x="630970" y="255746"/>
                  <a:pt x="667057" y="182470"/>
                </a:cubicBezTo>
                <a:cubicBezTo>
                  <a:pt x="667659" y="219721"/>
                  <a:pt x="629598" y="299814"/>
                  <a:pt x="723199" y="346469"/>
                </a:cubicBezTo>
                <a:cubicBezTo>
                  <a:pt x="679394" y="206128"/>
                  <a:pt x="864427" y="161920"/>
                  <a:pt x="670152" y="6949"/>
                </a:cubicBezTo>
                <a:cubicBezTo>
                  <a:pt x="951156" y="47548"/>
                  <a:pt x="868526" y="190548"/>
                  <a:pt x="935319" y="334595"/>
                </a:cubicBezTo>
                <a:cubicBezTo>
                  <a:pt x="886447" y="343095"/>
                  <a:pt x="815632" y="212619"/>
                  <a:pt x="831546" y="274410"/>
                </a:cubicBezTo>
                <a:cubicBezTo>
                  <a:pt x="915063" y="518579"/>
                  <a:pt x="665249" y="525551"/>
                  <a:pt x="744586" y="738371"/>
                </a:cubicBezTo>
                <a:cubicBezTo>
                  <a:pt x="498005" y="724435"/>
                  <a:pt x="570128" y="495242"/>
                  <a:pt x="454164" y="439509"/>
                </a:cubicBezTo>
                <a:cubicBezTo>
                  <a:pt x="422689" y="433882"/>
                  <a:pt x="384944" y="459601"/>
                  <a:pt x="454829" y="574141"/>
                </a:cubicBezTo>
                <a:cubicBezTo>
                  <a:pt x="47812" y="270832"/>
                  <a:pt x="333584" y="22904"/>
                  <a:pt x="570246" y="5904"/>
                </a:cubicBezTo>
                <a:close/>
                <a:moveTo>
                  <a:pt x="0" y="0"/>
                </a:moveTo>
                <a:lnTo>
                  <a:pt x="9284" y="0"/>
                </a:lnTo>
                <a:lnTo>
                  <a:pt x="746" y="59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ECAB5E-52F5-4D6D-B2B8-0A0576D5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6" r="558" b="2"/>
          <a:stretch/>
        </p:blipFill>
        <p:spPr>
          <a:xfrm>
            <a:off x="22956" y="1480772"/>
            <a:ext cx="3405910" cy="2129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8906C33-5777-4390-9D02-B5550A52E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9" r="30311" b="-1"/>
          <a:stretch/>
        </p:blipFill>
        <p:spPr>
          <a:xfrm>
            <a:off x="5659028" y="1510963"/>
            <a:ext cx="3452968" cy="2079366"/>
          </a:xfrm>
          <a:custGeom>
            <a:avLst/>
            <a:gdLst>
              <a:gd name="connsiteX0" fmla="*/ 0 w 3656395"/>
              <a:gd name="connsiteY0" fmla="*/ 0 h 2651760"/>
              <a:gd name="connsiteX1" fmla="*/ 3555602 w 3656395"/>
              <a:gd name="connsiteY1" fmla="*/ 0 h 2651760"/>
              <a:gd name="connsiteX2" fmla="*/ 3656395 w 3656395"/>
              <a:gd name="connsiteY2" fmla="*/ 100793 h 2651760"/>
              <a:gd name="connsiteX3" fmla="*/ 3656395 w 3656395"/>
              <a:gd name="connsiteY3" fmla="*/ 2550967 h 2651760"/>
              <a:gd name="connsiteX4" fmla="*/ 3555602 w 3656395"/>
              <a:gd name="connsiteY4" fmla="*/ 2651760 h 2651760"/>
              <a:gd name="connsiteX5" fmla="*/ 0 w 3656395"/>
              <a:gd name="connsiteY5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3296508"/>
      </p:ext>
    </p:extLst>
  </p:cSld>
  <p:clrMapOvr>
    <a:masterClrMapping/>
  </p:clrMapOvr>
  <p:transition spd="slow"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Cloud" panose="02000000000000000000" pitchFamily="50" charset="-34"/>
                <a:cs typeface="Cloud" panose="02000000000000000000" pitchFamily="50" charset="-34"/>
              </a:rPr>
              <a:t>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ปัญหาและการแก้ไขปัญหา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108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Real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ปัญหาที่พบในการทำงาน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47327"/>
            <a:ext cx="2878588" cy="494026"/>
            <a:chOff x="803640" y="3362835"/>
            <a:chExt cx="2059657" cy="494026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พื้นผิวของตัววัตถุเสีย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Material broken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06930" y="18866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30969"/>
            <a:ext cx="2878588" cy="494026"/>
            <a:chOff x="803640" y="3362835"/>
            <a:chExt cx="2059657" cy="494026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โคดผิดพลาดทำให้รันเกมไม่ได้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error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15314" y="287026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25593"/>
            <a:ext cx="2878588" cy="494026"/>
            <a:chOff x="803640" y="3362835"/>
            <a:chExt cx="2059657" cy="494026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ตัวควบคุม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animation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มีการเสียหาย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Animator crash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23698" y="386488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607085" y="3992052"/>
            <a:ext cx="210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Pray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10840"/>
      </p:ext>
    </p:extLst>
  </p:cSld>
  <p:clrMapOvr>
    <a:masterClrMapping/>
  </p:clrMapOvr>
  <p:transition spd="slow">
    <p:cover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Real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ปัญหาที่พบในการทำงาน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47327"/>
            <a:ext cx="2878588" cy="494026"/>
            <a:chOff x="803640" y="3362835"/>
            <a:chExt cx="2059657" cy="494026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เกิดจอฟ้าขึ้นขณะทำงาน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Blue screen 2 times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06930" y="18866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30969"/>
            <a:ext cx="2878588" cy="494026"/>
            <a:chOff x="803640" y="3362835"/>
            <a:chExt cx="2059657" cy="494026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Unity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หยุดทำงานขณะสร้างด่าน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Unity crash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15314" y="287026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05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25593"/>
            <a:ext cx="2878588" cy="494026"/>
            <a:chOff x="803640" y="3362835"/>
            <a:chExt cx="2059657" cy="494026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ไฟล์ของ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Prefabs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Missing prefabs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23698" y="386488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06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560496" y="4083773"/>
            <a:ext cx="210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For This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93FC4A-7DE1-442B-AB15-758CE5826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After build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B4793-0924-4543-849F-322CC24B6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       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5C9DF-BDA9-4811-9CE4-EF565630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8" y="1688286"/>
            <a:ext cx="4648864" cy="2928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811C8-B082-4F13-9C33-DA5C8E87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76" y="1681444"/>
            <a:ext cx="3168664" cy="292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8D66F-0EE5-43CF-AB40-5E52C9A40676}"/>
              </a:ext>
            </a:extLst>
          </p:cNvPr>
          <p:cNvSpPr txBox="1"/>
          <p:nvPr/>
        </p:nvSpPr>
        <p:spPr>
          <a:xfrm>
            <a:off x="179512" y="1088653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48E8-9098-4C94-AD93-302D79BCBDEF}"/>
              </a:ext>
            </a:extLst>
          </p:cNvPr>
          <p:cNvSpPr txBox="1"/>
          <p:nvPr/>
        </p:nvSpPr>
        <p:spPr>
          <a:xfrm>
            <a:off x="5436076" y="1073990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70DDF-4ABE-46D6-9810-B2CB195B7DDD}"/>
              </a:ext>
            </a:extLst>
          </p:cNvPr>
          <p:cNvSpPr txBox="1"/>
          <p:nvPr/>
        </p:nvSpPr>
        <p:spPr>
          <a:xfrm>
            <a:off x="179200" y="1373668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Display scale: 1920 x 1080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DB557-7232-4576-ADFE-D2229E31BDB1}"/>
              </a:ext>
            </a:extLst>
          </p:cNvPr>
          <p:cNvSpPr txBox="1"/>
          <p:nvPr/>
        </p:nvSpPr>
        <p:spPr>
          <a:xfrm>
            <a:off x="5436076" y="1373667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Display scale: 800 x 600</a:t>
            </a:r>
          </a:p>
        </p:txBody>
      </p:sp>
    </p:spTree>
    <p:extLst>
      <p:ext uri="{BB962C8B-B14F-4D97-AF65-F5344CB8AC3E}">
        <p14:creationId xmlns:p14="http://schemas.microsoft.com/office/powerpoint/2010/main" val="1551438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D410B-1F57-45EA-BAF2-44EDB57CD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3491880" cy="576064"/>
          </a:xfrm>
        </p:spPr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Can not pause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F5982-95C3-4200-B802-518349A5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7574"/>
            <a:ext cx="3773290" cy="212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2F2A7-05B4-40E6-B158-D1EBA280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987574"/>
            <a:ext cx="3792461" cy="2125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D2C79-1506-4E46-82FA-7774569D7DA8}"/>
              </a:ext>
            </a:extLst>
          </p:cNvPr>
          <p:cNvSpPr txBox="1"/>
          <p:nvPr/>
        </p:nvSpPr>
        <p:spPr>
          <a:xfrm>
            <a:off x="107504" y="3166444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A3A5E-E162-4FF0-95B5-7B6A0971ABA9}"/>
              </a:ext>
            </a:extLst>
          </p:cNvPr>
          <p:cNvSpPr txBox="1"/>
          <p:nvPr/>
        </p:nvSpPr>
        <p:spPr>
          <a:xfrm>
            <a:off x="4211960" y="3189368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5A2E9-9FF0-4C9A-862D-C12BC8CA819A}"/>
              </a:ext>
            </a:extLst>
          </p:cNvPr>
          <p:cNvSpPr txBox="1"/>
          <p:nvPr/>
        </p:nvSpPr>
        <p:spPr>
          <a:xfrm>
            <a:off x="107504" y="353577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Press “esc” to pause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0DB2-4F56-4380-BA5C-B3B4517CACC9}"/>
              </a:ext>
            </a:extLst>
          </p:cNvPr>
          <p:cNvSpPr txBox="1"/>
          <p:nvPr/>
        </p:nvSpPr>
        <p:spPr>
          <a:xfrm>
            <a:off x="4211960" y="3535776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Press “esc” but not pause</a:t>
            </a:r>
          </a:p>
        </p:txBody>
      </p:sp>
    </p:spTree>
    <p:extLst>
      <p:ext uri="{BB962C8B-B14F-4D97-AF65-F5344CB8AC3E}">
        <p14:creationId xmlns:p14="http://schemas.microsoft.com/office/powerpoint/2010/main" val="260622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A7116-F543-46F6-9D94-3F0FAAE10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727" y="282985"/>
            <a:ext cx="3563888" cy="576064"/>
          </a:xfrm>
        </p:spPr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Can not restart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5615D-6EA6-4616-AE12-04AA057D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31747"/>
            <a:ext cx="2553784" cy="1434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93A81-8153-469E-A608-911688E4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64" y="1348662"/>
            <a:ext cx="2553784" cy="143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09392-C34C-445F-A4D8-4461F7EB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80096"/>
            <a:ext cx="2553784" cy="143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E5E03-68D6-470E-BFFD-9CA9BF3C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164" y="3180096"/>
            <a:ext cx="2553784" cy="1434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6210D8-441A-4B2F-96D1-F338503DBC66}"/>
              </a:ext>
            </a:extLst>
          </p:cNvPr>
          <p:cNvSpPr/>
          <p:nvPr/>
        </p:nvSpPr>
        <p:spPr>
          <a:xfrm>
            <a:off x="3102370" y="1958070"/>
            <a:ext cx="648072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4089E9A-C90D-4B4D-B1F4-47E2A60A14FE}"/>
              </a:ext>
            </a:extLst>
          </p:cNvPr>
          <p:cNvSpPr/>
          <p:nvPr/>
        </p:nvSpPr>
        <p:spPr>
          <a:xfrm>
            <a:off x="3102370" y="3789504"/>
            <a:ext cx="648072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CC27-F384-4F14-89CC-38ECBA882CBC}"/>
              </a:ext>
            </a:extLst>
          </p:cNvPr>
          <p:cNvSpPr txBox="1"/>
          <p:nvPr/>
        </p:nvSpPr>
        <p:spPr>
          <a:xfrm>
            <a:off x="480160" y="967802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46C47-929D-4B98-9134-53809A3FE2AA}"/>
              </a:ext>
            </a:extLst>
          </p:cNvPr>
          <p:cNvSpPr txBox="1"/>
          <p:nvPr/>
        </p:nvSpPr>
        <p:spPr>
          <a:xfrm>
            <a:off x="467544" y="281076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50110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Coping with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การเตรียมพร้อมรับมือกับปัญหา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Teardrop 4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Teardrop 7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71627" y="305183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Teardrop 10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Teardrop 13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Teardrop 16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20323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5" name="Rectangle 36"/>
          <p:cNvSpPr/>
          <p:nvPr/>
        </p:nvSpPr>
        <p:spPr>
          <a:xfrm>
            <a:off x="3769322" y="2401892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80389" y="1066241"/>
            <a:ext cx="2539483" cy="678692"/>
            <a:chOff x="803640" y="3362835"/>
            <a:chExt cx="2059657" cy="67869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การสำรองข้อมูลของงานที่ทำไว้กันเกิดข้อผิดพลาดที่ร้ายแรง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Back up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5536" y="2079031"/>
            <a:ext cx="2925925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อัพเดต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Version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Unity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ให้เป็นตัวล่าสุดเพราะจะได้มีความเข้ากันกับ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Asset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ใหม่ๆ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Keep update unity to latest version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7126" y="3091821"/>
            <a:ext cx="2925925" cy="678692"/>
            <a:chOff x="490215" y="3362835"/>
            <a:chExt cx="2373082" cy="678692"/>
          </a:xfrm>
        </p:grpSpPr>
        <p:sp>
          <p:nvSpPr>
            <p:cNvPr id="36" name="TextBox 35"/>
            <p:cNvSpPr txBox="1"/>
            <p:nvPr/>
          </p:nvSpPr>
          <p:spPr>
            <a:xfrm>
              <a:off x="490215" y="3579862"/>
              <a:ext cx="2373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เช็คความสมบูรณ์ของ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Prefabs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จะได้ดูว่า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Prefabs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กับ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Scrip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ของเรานั้นตีกันหรือไม่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Verify integrity of prefabs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34941" y="1785851"/>
            <a:ext cx="2539483" cy="678692"/>
            <a:chOff x="803640" y="3362835"/>
            <a:chExt cx="2059657" cy="678692"/>
          </a:xfrm>
        </p:grpSpPr>
        <p:sp>
          <p:nvSpPr>
            <p:cNvPr id="39" name="TextBox 3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ทำให้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อ่านง่ายจะได้ไม่งง หรือเกิดการปนกันมั่ว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cleaning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65378" y="2798672"/>
            <a:ext cx="3099110" cy="494026"/>
            <a:chOff x="803640" y="3362835"/>
            <a:chExt cx="2059657" cy="494026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เทสทุกครั้งที่สำเสร็จเพื่อ</a:t>
              </a:r>
              <a:r>
                <a:rPr lang="th-T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เช็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คบ</a:t>
              </a:r>
              <a:r>
                <a:rPr lang="th-T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ัคแ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ละจุดที่พลาดไป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Always test a thing after finished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B8C6DC1D-CD72-4D7E-BDB7-7A8BFFA35968}"/>
              </a:ext>
            </a:extLst>
          </p:cNvPr>
          <p:cNvSpPr/>
          <p:nvPr/>
        </p:nvSpPr>
        <p:spPr>
          <a:xfrm>
            <a:off x="3623313" y="2259751"/>
            <a:ext cx="592773" cy="5605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FA682F14-5A81-4D54-B50B-06141D2FE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24" y="2246876"/>
            <a:ext cx="592773" cy="592773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C4CB741D-EE3B-4875-A342-6A9EE7BE7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78" y="1248929"/>
            <a:ext cx="509490" cy="5094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B49DA2E-AB2E-4E85-A5D3-9E3F0FD0C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41" y="3260074"/>
            <a:ext cx="502722" cy="526852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8F035E7C-7914-43EF-9FEE-6BD63592F3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40" y="1937008"/>
            <a:ext cx="497342" cy="497342"/>
          </a:xfrm>
          <a:prstGeom prst="rect">
            <a:avLst/>
          </a:prstGeom>
        </p:spPr>
      </p:pic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CF90BF11-F9BA-4DE8-A03C-50655A36F7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83" y="2972744"/>
            <a:ext cx="510348" cy="5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CB53-89BA-4FBF-90D0-A362E135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Fixing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1F56C-4ADC-4D95-AE30-FFDDFF35F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30039"/>
            <a:ext cx="9144000" cy="288032"/>
          </a:xfrm>
        </p:spPr>
        <p:txBody>
          <a:bodyPr/>
          <a:lstStyle/>
          <a:p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วิธีการแก้ไขปัญหา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8222EC-A545-475F-B6BA-6605181508E9}"/>
              </a:ext>
            </a:extLst>
          </p:cNvPr>
          <p:cNvGrpSpPr/>
          <p:nvPr/>
        </p:nvGrpSpPr>
        <p:grpSpPr>
          <a:xfrm>
            <a:off x="395536" y="1015710"/>
            <a:ext cx="2652296" cy="365957"/>
            <a:chOff x="803640" y="3490904"/>
            <a:chExt cx="2151154" cy="3659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5551DA-3A0E-47F6-A482-510524A3925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9AE99-6589-4196-BE61-101BFF5B0CC2}"/>
                </a:ext>
              </a:extLst>
            </p:cNvPr>
            <p:cNvSpPr txBox="1"/>
            <p:nvPr/>
          </p:nvSpPr>
          <p:spPr>
            <a:xfrm>
              <a:off x="895137" y="3490904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Back up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50263D-C5A6-464C-AFA0-41A747D40F49}"/>
              </a:ext>
            </a:extLst>
          </p:cNvPr>
          <p:cNvGrpSpPr/>
          <p:nvPr/>
        </p:nvGrpSpPr>
        <p:grpSpPr>
          <a:xfrm>
            <a:off x="508349" y="2650176"/>
            <a:ext cx="3631602" cy="494026"/>
            <a:chOff x="803640" y="3362835"/>
            <a:chExt cx="255640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BF0311-7D63-4A5C-9A59-0DD7A4C265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FB86C6-B95A-4651-AECD-0AEF16A0BE3D}"/>
                </a:ext>
              </a:extLst>
            </p:cNvPr>
            <p:cNvSpPr txBox="1"/>
            <p:nvPr/>
          </p:nvSpPr>
          <p:spPr>
            <a:xfrm>
              <a:off x="803640" y="3362835"/>
              <a:ext cx="25564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Keep update unity to latest version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00362CF-0D12-47DE-B959-393C9794E273}"/>
              </a:ext>
            </a:extLst>
          </p:cNvPr>
          <p:cNvSpPr txBox="1"/>
          <p:nvPr/>
        </p:nvSpPr>
        <p:spPr>
          <a:xfrm>
            <a:off x="3692279" y="1875357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F16C89-D04B-4041-8EC8-8C532781CF89}"/>
              </a:ext>
            </a:extLst>
          </p:cNvPr>
          <p:cNvGrpSpPr/>
          <p:nvPr/>
        </p:nvGrpSpPr>
        <p:grpSpPr>
          <a:xfrm>
            <a:off x="4953002" y="1029865"/>
            <a:ext cx="5232005" cy="438090"/>
            <a:chOff x="-613874" y="3418771"/>
            <a:chExt cx="3477171" cy="43809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9C1888-11A3-4C8E-AAC2-E4F9D42A628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728EE2-475A-48F6-8960-C84677F1A403}"/>
                </a:ext>
              </a:extLst>
            </p:cNvPr>
            <p:cNvSpPr txBox="1"/>
            <p:nvPr/>
          </p:nvSpPr>
          <p:spPr>
            <a:xfrm>
              <a:off x="-613874" y="3418771"/>
              <a:ext cx="2252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Always test a thing after finished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5EE8C26-E239-429E-9428-6FA8D13C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0" y="1388353"/>
            <a:ext cx="2989151" cy="88808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E55D5ED-304E-49FA-89EF-E3D0439181D8}"/>
              </a:ext>
            </a:extLst>
          </p:cNvPr>
          <p:cNvSpPr/>
          <p:nvPr/>
        </p:nvSpPr>
        <p:spPr>
          <a:xfrm>
            <a:off x="5063666" y="1409300"/>
            <a:ext cx="955784" cy="846186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BF393F4-2358-4FA3-A24B-F79CED68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7" y="1350046"/>
            <a:ext cx="3336240" cy="9646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F1365C-8539-47A6-A3A3-DC41C63A9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007429"/>
            <a:ext cx="4345327" cy="1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Main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59668"/>
            <a:chOff x="2175371" y="1762964"/>
            <a:chExt cx="5040560" cy="5596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Design 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การออกแบบเกม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1" y="2313572"/>
            <a:ext cx="5040560" cy="559668"/>
            <a:chOff x="2175371" y="1762964"/>
            <a:chExt cx="5040560" cy="559668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Problems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ปัญหาและการแก้ไขปัญหา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59668"/>
            <a:chOff x="2175371" y="1762964"/>
            <a:chExt cx="5040560" cy="559668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Chart</a:t>
              </a: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กราฟแสดงความคืบหน้าของงาน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383126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E9123-6617-4B77-97F1-A5AFE8A1DD13}"/>
              </a:ext>
            </a:extLst>
          </p:cNvPr>
          <p:cNvGrpSpPr/>
          <p:nvPr/>
        </p:nvGrpSpPr>
        <p:grpSpPr>
          <a:xfrm>
            <a:off x="323528" y="339502"/>
            <a:ext cx="3744416" cy="497810"/>
            <a:chOff x="490215" y="3359051"/>
            <a:chExt cx="3036922" cy="497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4CCB-AB73-4B76-B871-A8B285512ED2}"/>
                </a:ext>
              </a:extLst>
            </p:cNvPr>
            <p:cNvSpPr txBox="1"/>
            <p:nvPr/>
          </p:nvSpPr>
          <p:spPr>
            <a:xfrm>
              <a:off x="490215" y="3579862"/>
              <a:ext cx="2373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34994-6AFA-4885-BF15-D43B6D91C5B4}"/>
                </a:ext>
              </a:extLst>
            </p:cNvPr>
            <p:cNvSpPr txBox="1"/>
            <p:nvPr/>
          </p:nvSpPr>
          <p:spPr>
            <a:xfrm>
              <a:off x="551692" y="3359051"/>
              <a:ext cx="297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Verify integrity of prefabs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1533F3-4306-4553-968C-31732128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9" y="2283718"/>
            <a:ext cx="3839991" cy="1749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0F1CB-A4E7-4DB7-95A5-6B9D821F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46" y="817890"/>
            <a:ext cx="2885849" cy="369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FEB6B-311E-4406-9AB6-F4BF94FD6670}"/>
              </a:ext>
            </a:extLst>
          </p:cNvPr>
          <p:cNvSpPr txBox="1"/>
          <p:nvPr/>
        </p:nvSpPr>
        <p:spPr>
          <a:xfrm>
            <a:off x="413059" y="1110356"/>
            <a:ext cx="392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ตรวจสอบ 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Prefab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ก่อนนำมาใช้งานเสมอหากพบข้อผิดพลาดและแก้ไขไม่ได้ควรใช้ 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Prefab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ตัวอื่นแทน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3683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59D18E-8081-41EC-B769-5AC871A02864}"/>
              </a:ext>
            </a:extLst>
          </p:cNvPr>
          <p:cNvGrpSpPr/>
          <p:nvPr/>
        </p:nvGrpSpPr>
        <p:grpSpPr>
          <a:xfrm>
            <a:off x="395536" y="627533"/>
            <a:ext cx="5836226" cy="1524823"/>
            <a:chOff x="-1870195" y="2332038"/>
            <a:chExt cx="4733492" cy="15248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DDE1CD-5781-4DDD-8F87-8A8094910A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4E7B6C-14E4-4191-B980-30F2C0448100}"/>
                </a:ext>
              </a:extLst>
            </p:cNvPr>
            <p:cNvSpPr txBox="1"/>
            <p:nvPr/>
          </p:nvSpPr>
          <p:spPr>
            <a:xfrm>
              <a:off x="-1870195" y="2332038"/>
              <a:ext cx="3270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cleaning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ABB519E-7663-4E3A-BDA0-E7649806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0100"/>
            <a:ext cx="4144182" cy="2531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736F7-A3C8-46FB-83F3-1561366DF24B}"/>
              </a:ext>
            </a:extLst>
          </p:cNvPr>
          <p:cNvSpPr txBox="1"/>
          <p:nvPr/>
        </p:nvSpPr>
        <p:spPr>
          <a:xfrm>
            <a:off x="4860032" y="1120100"/>
            <a:ext cx="3888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method Update()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method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การทำงาน</a:t>
            </a:r>
            <a:r>
              <a:rPr lang="th-TH" sz="16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ใดๆ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 ไม่ควรเขียนโค้ดยาวเกิน 10 บรรทัด</a:t>
            </a:r>
          </a:p>
          <a:p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และควรตั้งชื่อตัวแปรให้อ่านง่าย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,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เข้าใจง่าย และไม่ควรมีเงื่อนไข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if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มากเกินไป</a:t>
            </a:r>
            <a:endParaRPr lang="en-US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637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Chart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กราฟแสดงความคืบหน้าของงาน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7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1A67A849-5CC3-4099-A565-85CE9F11E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916230"/>
              </p:ext>
            </p:extLst>
          </p:nvPr>
        </p:nvGraphicFramePr>
        <p:xfrm>
          <a:off x="611560" y="413951"/>
          <a:ext cx="3633125" cy="420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23478"/>
            <a:ext cx="4860032" cy="576064"/>
          </a:xfrm>
        </p:spPr>
        <p:txBody>
          <a:bodyPr/>
          <a:lstStyle/>
          <a:p>
            <a:pPr algn="l"/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Breakdown Chart 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699542"/>
            <a:ext cx="4860032" cy="288032"/>
          </a:xfrm>
        </p:spPr>
        <p:txBody>
          <a:bodyPr/>
          <a:lstStyle/>
          <a:p>
            <a:pPr lvl="0" algn="l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กราฟแสดงความคืบหน้าของแต่ละเดือน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27984" y="1275606"/>
            <a:ext cx="3633125" cy="1470034"/>
            <a:chOff x="803640" y="3362835"/>
            <a:chExt cx="2059657" cy="1470034"/>
          </a:xfrm>
        </p:grpSpPr>
        <p:sp>
          <p:nvSpPr>
            <p:cNvPr id="7" name="TextBox 6"/>
            <p:cNvSpPr txBox="1"/>
            <p:nvPr/>
          </p:nvSpPr>
          <p:spPr>
            <a:xfrm>
              <a:off x="803640" y="3663318"/>
              <a:ext cx="2059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	กราฟแสดงการทำงานของทีม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Staff </a:t>
              </a:r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ต่ละฝ่ายที่มีการทำงานทั้งการประสานงานและภาพรวมของผลงานที่ทำในแต่ละเดือนว่าตรงตามเป้าหมายหรือมีการล่าช้าในจุดใหนบ้างหรือป่าวทั้งจัดสรรค์การแก้ปัญหาของในแต่ละเดือนด้วยโดยผ่านการประชุมสมาชิกทุกคนในกลุ่ม</a:t>
              </a:r>
              <a:r>
                <a:rPr lang="th-TH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ทุกๆ</a:t>
              </a:r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เดือน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Project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StarGate</a:t>
              </a:r>
              <a:r>
                <a:rPr lang="th-TH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Chart </a:t>
              </a:r>
              <a:endParaRPr lang="ko-KR" altLang="en-US" sz="12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43657" y="2996440"/>
            <a:ext cx="624015" cy="624015"/>
            <a:chOff x="5364088" y="2787774"/>
            <a:chExt cx="914400" cy="914400"/>
          </a:xfrm>
        </p:grpSpPr>
        <p:sp>
          <p:nvSpPr>
            <p:cNvPr id="10" name="Oval 9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Block Arc 14"/>
          <p:cNvSpPr/>
          <p:nvPr/>
        </p:nvSpPr>
        <p:spPr>
          <a:xfrm rot="16200000">
            <a:off x="4640460" y="3194606"/>
            <a:ext cx="227531" cy="22767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43657" y="3862735"/>
            <a:ext cx="624015" cy="624015"/>
            <a:chOff x="5364088" y="2787774"/>
            <a:chExt cx="914400" cy="914400"/>
          </a:xfrm>
        </p:grpSpPr>
        <p:sp>
          <p:nvSpPr>
            <p:cNvPr id="14" name="Oval 1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32566" y="2969101"/>
            <a:ext cx="2939833" cy="494026"/>
            <a:chOff x="803640" y="3362835"/>
            <a:chExt cx="2059657" cy="49402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แสดงถึงความสำเร็จที่ทีมสมาชิกคาดหวัง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กราฟสีเหลืองอ่อน</a:t>
              </a:r>
            </a:p>
          </p:txBody>
        </p:sp>
      </p:grpSp>
      <p:sp>
        <p:nvSpPr>
          <p:cNvPr id="19" name="Rectangle 36"/>
          <p:cNvSpPr/>
          <p:nvPr/>
        </p:nvSpPr>
        <p:spPr>
          <a:xfrm>
            <a:off x="4634989" y="4072415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232566" y="3837274"/>
            <a:ext cx="2939833" cy="494026"/>
            <a:chOff x="803640" y="3362835"/>
            <a:chExt cx="2059657" cy="49402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แสดงถึงความสำเร็จของงาน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กราฟสีเหลืองเข้ม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015645"/>
      </p:ext>
    </p:extLst>
  </p:cSld>
  <p:clrMapOvr>
    <a:masterClrMapping/>
  </p:clrMapOvr>
  <p:transition spd="slow">
    <p:cover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075806"/>
            <a:ext cx="9144000" cy="576063"/>
          </a:xfrm>
        </p:spPr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Thank you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3723878"/>
            <a:ext cx="9144000" cy="288032"/>
          </a:xfrm>
        </p:spPr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ขอบคุณที่รับชมการนำเสนอ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4532" y="3219822"/>
            <a:ext cx="3894936" cy="576063"/>
          </a:xfrm>
        </p:spPr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ransition spd="slow"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TEAM MEMBER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Developer Team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371321" y="3242366"/>
            <a:ext cx="2952328" cy="511791"/>
            <a:chOff x="3779911" y="3327771"/>
            <a:chExt cx="1584178" cy="511791"/>
          </a:xfrm>
          <a:noFill/>
        </p:grpSpPr>
        <p:sp>
          <p:nvSpPr>
            <p:cNvPr id="1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Krungthai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Sumpurng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18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Designer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75656" y="3252175"/>
            <a:ext cx="2664296" cy="511791"/>
            <a:chOff x="3779911" y="3327771"/>
            <a:chExt cx="1584178" cy="511791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Napakorn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Sukkasem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Programmer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11879" y="3252175"/>
            <a:ext cx="1656184" cy="511791"/>
            <a:chOff x="3779911" y="3327771"/>
            <a:chExt cx="1584178" cy="511791"/>
          </a:xfrm>
          <a:noFill/>
        </p:grpSpPr>
        <p:sp>
          <p:nvSpPr>
            <p:cNvPr id="2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Morro</a:t>
              </a:r>
            </a:p>
          </p:txBody>
        </p:sp>
        <p:sp>
          <p:nvSpPr>
            <p:cNvPr id="24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Manager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42058" y="3252175"/>
            <a:ext cx="1656184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Napat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kumsen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Support Programmer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98522" y="3258490"/>
            <a:ext cx="1971762" cy="511791"/>
            <a:chOff x="3779911" y="3327771"/>
            <a:chExt cx="1584178" cy="511791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Maethapon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changart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Sound Design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858154" y="3787508"/>
            <a:ext cx="136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Cutest Cat</a:t>
            </a:r>
            <a:endParaRPr lang="ko-KR" altLang="en-US" sz="12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D3D786-AD79-418A-9286-57A2FEE16B0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7717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7FC1CA91-DD40-4E4A-8AA0-85C0340FC70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r="9205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F04F38D1-30AD-4406-99F6-354F88F02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14064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E53A9F6-6229-4852-B96F-E83DCA0A558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r="2780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24C590-400A-49AF-8BFB-77A443D477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r="6831"/>
          <a:stretch>
            <a:fillRect/>
          </a:stretch>
        </p:blipFill>
        <p:spPr/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8695850-412A-49DC-8E20-62180DC816A7}"/>
              </a:ext>
            </a:extLst>
          </p:cNvPr>
          <p:cNvSpPr txBox="1"/>
          <p:nvPr/>
        </p:nvSpPr>
        <p:spPr>
          <a:xfrm>
            <a:off x="2146371" y="3787508"/>
            <a:ext cx="136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กูไม่ได้เหี้ย หรอกพวกมึงคิดไปเองว่า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“</a:t>
            </a: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พวกมึงดี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23958C-6BB4-443D-95DB-9521E475D9C5}"/>
              </a:ext>
            </a:extLst>
          </p:cNvPr>
          <p:cNvSpPr txBox="1"/>
          <p:nvPr/>
        </p:nvSpPr>
        <p:spPr>
          <a:xfrm>
            <a:off x="426907" y="3750456"/>
            <a:ext cx="136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ชีวิตไม่สวยหรู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“</a:t>
            </a: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พวกลูกคุณหนู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”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คงไม่เข้าใจ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02B734-D885-4D6F-84AC-C647C512593F}"/>
              </a:ext>
            </a:extLst>
          </p:cNvPr>
          <p:cNvSpPr txBox="1"/>
          <p:nvPr/>
        </p:nvSpPr>
        <p:spPr>
          <a:xfrm>
            <a:off x="5607601" y="3769284"/>
            <a:ext cx="136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ถึงจะเล็กเท่าเม็ดถั่วเขียว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“</a:t>
            </a:r>
            <a:r>
              <a:rPr lang="th-TH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แต่ก็ทำเธอเสียวได้ทั้งคืน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67E5B3-E3D8-4CD0-8216-0C55B0E17928}"/>
              </a:ext>
            </a:extLst>
          </p:cNvPr>
          <p:cNvSpPr txBox="1"/>
          <p:nvPr/>
        </p:nvSpPr>
        <p:spPr>
          <a:xfrm>
            <a:off x="7757067" y="3748435"/>
            <a:ext cx="1363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ugar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H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oney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ce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and           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ea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7601" y="2344692"/>
            <a:ext cx="6133512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000" dirty="0">
                <a:latin typeface="Cloud" panose="02000000000000000000" pitchFamily="50" charset="-34"/>
                <a:cs typeface="Cloud" panose="02000000000000000000" pitchFamily="50" charset="-34"/>
              </a:rPr>
              <a:t>Plan project Layout</a:t>
            </a:r>
            <a:endParaRPr lang="ko-KR" altLang="en-US" sz="40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plan</a:t>
            </a:r>
          </a:p>
        </p:txBody>
      </p:sp>
      <p:sp>
        <p:nvSpPr>
          <p:cNvPr id="4" name="Oval 3"/>
          <p:cNvSpPr/>
          <p:nvPr/>
        </p:nvSpPr>
        <p:spPr>
          <a:xfrm>
            <a:off x="1353585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8089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2593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87097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175" y="2643758"/>
            <a:ext cx="1322851" cy="673514"/>
            <a:chOff x="2113657" y="4283314"/>
            <a:chExt cx="3647460" cy="673514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Scene, UI, Sound etc.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Design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80679" y="2643758"/>
            <a:ext cx="1322851" cy="858180"/>
            <a:chOff x="2113657" y="4283314"/>
            <a:chExt cx="3647460" cy="858180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Provide one scene per one worker.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Provide Work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25183" y="2643758"/>
            <a:ext cx="1322851" cy="673514"/>
            <a:chOff x="2113657" y="4283314"/>
            <a:chExt cx="3647460" cy="673514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Test everting in the game.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Testing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72986" y="2654703"/>
            <a:ext cx="1716252" cy="673514"/>
            <a:chOff x="1931835" y="4283314"/>
            <a:chExt cx="3829282" cy="673514"/>
          </a:xfrm>
        </p:grpSpPr>
        <p:sp>
          <p:nvSpPr>
            <p:cNvPr id="24" name="TextBox 23"/>
            <p:cNvSpPr txBox="1"/>
            <p:nvPr/>
          </p:nvSpPr>
          <p:spPr>
            <a:xfrm>
              <a:off x="1931835" y="4495163"/>
              <a:ext cx="38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Export to .exe file and present.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Build and present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725EBE12-1CC3-4043-AF3B-D52AA6502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64" y="1671803"/>
            <a:ext cx="462909" cy="462909"/>
          </a:xfrm>
          <a:prstGeom prst="rect">
            <a:avLst/>
          </a:prstGeom>
        </p:spPr>
      </p:pic>
      <p:pic>
        <p:nvPicPr>
          <p:cNvPr id="30" name="Picture 29" descr="A black sign with white text&#10;&#10;Description automatically generated">
            <a:extLst>
              <a:ext uri="{FF2B5EF4-FFF2-40B4-BE49-F238E27FC236}">
                <a16:creationId xmlns:a16="http://schemas.microsoft.com/office/drawing/2014/main" id="{99FD472D-167E-43DF-8395-904626A4B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3" y="1656532"/>
            <a:ext cx="493619" cy="49361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A1B75979-691E-4813-AEA2-1336D745C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12" y="1666416"/>
            <a:ext cx="510348" cy="510348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A4C9217-2C33-4CB6-8B9C-793D0DDD45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01" y="1686436"/>
            <a:ext cx="493620" cy="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591175-ABF6-4D67-A5AE-DF5F25DB81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r="14218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8934"/>
            <a:ext cx="9144000" cy="576064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Project </a:t>
            </a:r>
            <a:r>
              <a:rPr lang="en-US" altLang="ko-KR" sz="4000" b="1" dirty="0" err="1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StarGate</a:t>
            </a:r>
            <a:endParaRPr lang="en-US" altLang="ko-KR" sz="4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10856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Unity game for education 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3929170" y="1188392"/>
            <a:ext cx="1285659" cy="89760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82903" y="1226598"/>
            <a:ext cx="301309" cy="641714"/>
            <a:chOff x="6777274" y="1831284"/>
            <a:chExt cx="552841" cy="1177414"/>
          </a:xfrm>
          <a:solidFill>
            <a:schemeClr val="bg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  <a:grpFill/>
          </p:grpSpPr>
          <p:sp>
            <p:nvSpPr>
              <p:cNvPr id="10" name="Freeform 9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Freeform 8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8261" y="4155926"/>
            <a:ext cx="7776864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6840" y="4237626"/>
            <a:ext cx="719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เกม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สำหรับใช้การศึกษาภาษาอังกฤษ โดยมีการช่วยส่งเสริมฝึกทักษะ</a:t>
            </a:r>
            <a:b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การอ่านภาษาอังกฤษและการใช้ไหวพริบของผู้เล่นในแต่ละด่าน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5" name="Frame 14"/>
          <p:cNvSpPr/>
          <p:nvPr/>
        </p:nvSpPr>
        <p:spPr>
          <a:xfrm>
            <a:off x="188640" y="159482"/>
            <a:ext cx="8766720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283718"/>
            <a:ext cx="5940152" cy="576064"/>
          </a:xfrm>
        </p:spPr>
        <p:txBody>
          <a:bodyPr/>
          <a:lstStyle/>
          <a:p>
            <a:r>
              <a:rPr lang="en-US" sz="3200" b="1" dirty="0">
                <a:latin typeface="Cloud" panose="02000000000000000000" pitchFamily="50" charset="-34"/>
                <a:cs typeface="Cloud" panose="02000000000000000000" pitchFamily="50" charset="-34"/>
              </a:rPr>
              <a:t>Statement of the problem</a:t>
            </a:r>
            <a:endParaRPr lang="ko-KR" altLang="en-US" sz="3200" dirty="0"/>
          </a:p>
          <a:p>
            <a:endParaRPr lang="ko-KR" altLang="en-US" sz="32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ที่มาและความสำคัญของปัญหา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08353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Statement of the problem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ที่มาและความสำคัญของปัญหา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34131" y="1828800"/>
            <a:ext cx="3277252" cy="2940710"/>
            <a:chOff x="2875611" y="1828800"/>
            <a:chExt cx="3277252" cy="2940710"/>
          </a:xfrm>
        </p:grpSpPr>
        <p:sp>
          <p:nvSpPr>
            <p:cNvPr id="17" name="Freeform 16"/>
            <p:cNvSpPr/>
            <p:nvPr/>
          </p:nvSpPr>
          <p:spPr>
            <a:xfrm>
              <a:off x="4045306" y="3979468"/>
              <a:ext cx="1411833" cy="790042"/>
            </a:xfrm>
            <a:custGeom>
              <a:avLst/>
              <a:gdLst>
                <a:gd name="connsiteX0" fmla="*/ 1404518 w 1411833"/>
                <a:gd name="connsiteY0" fmla="*/ 585216 h 790042"/>
                <a:gd name="connsiteX1" fmla="*/ 0 w 1411833"/>
                <a:gd name="connsiteY1" fmla="*/ 790042 h 790042"/>
                <a:gd name="connsiteX2" fmla="*/ 1411833 w 1411833"/>
                <a:gd name="connsiteY2" fmla="*/ 0 h 790042"/>
                <a:gd name="connsiteX3" fmla="*/ 1404518 w 1411833"/>
                <a:gd name="connsiteY3" fmla="*/ 585216 h 79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33" h="790042">
                  <a:moveTo>
                    <a:pt x="1404518" y="585216"/>
                  </a:moveTo>
                  <a:lnTo>
                    <a:pt x="0" y="790042"/>
                  </a:lnTo>
                  <a:lnTo>
                    <a:pt x="1411833" y="0"/>
                  </a:lnTo>
                  <a:cubicBezTo>
                    <a:pt x="1409395" y="195072"/>
                    <a:pt x="1406956" y="390144"/>
                    <a:pt x="1404518" y="58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889504" y="3130906"/>
              <a:ext cx="2130190" cy="1046074"/>
            </a:xfrm>
            <a:custGeom>
              <a:avLst/>
              <a:gdLst>
                <a:gd name="connsiteX0" fmla="*/ 2143354 w 2305136"/>
                <a:gd name="connsiteY0" fmla="*/ 1457 h 1069476"/>
                <a:gd name="connsiteX1" fmla="*/ 0 w 2305136"/>
                <a:gd name="connsiteY1" fmla="*/ 440369 h 1069476"/>
                <a:gd name="connsiteX2" fmla="*/ 7316 w 2305136"/>
                <a:gd name="connsiteY2" fmla="*/ 1069476 h 1069476"/>
                <a:gd name="connsiteX3" fmla="*/ 2150669 w 2305136"/>
                <a:gd name="connsiteY3" fmla="*/ 593988 h 1069476"/>
                <a:gd name="connsiteX4" fmla="*/ 2143354 w 2305136"/>
                <a:gd name="connsiteY4" fmla="*/ 1457 h 1069476"/>
                <a:gd name="connsiteX0" fmla="*/ 2143354 w 2259633"/>
                <a:gd name="connsiteY0" fmla="*/ 47501 h 1115520"/>
                <a:gd name="connsiteX1" fmla="*/ 0 w 2259633"/>
                <a:gd name="connsiteY1" fmla="*/ 486413 h 1115520"/>
                <a:gd name="connsiteX2" fmla="*/ 7316 w 2259633"/>
                <a:gd name="connsiteY2" fmla="*/ 1115520 h 1115520"/>
                <a:gd name="connsiteX3" fmla="*/ 2150669 w 2259633"/>
                <a:gd name="connsiteY3" fmla="*/ 640032 h 1115520"/>
                <a:gd name="connsiteX4" fmla="*/ 2143354 w 2259633"/>
                <a:gd name="connsiteY4" fmla="*/ 47501 h 1115520"/>
                <a:gd name="connsiteX0" fmla="*/ 2143354 w 2387606"/>
                <a:gd name="connsiteY0" fmla="*/ 47501 h 1115520"/>
                <a:gd name="connsiteX1" fmla="*/ 0 w 2387606"/>
                <a:gd name="connsiteY1" fmla="*/ 486413 h 1115520"/>
                <a:gd name="connsiteX2" fmla="*/ 7316 w 2387606"/>
                <a:gd name="connsiteY2" fmla="*/ 1115520 h 1115520"/>
                <a:gd name="connsiteX3" fmla="*/ 2150669 w 2387606"/>
                <a:gd name="connsiteY3" fmla="*/ 640032 h 1115520"/>
                <a:gd name="connsiteX4" fmla="*/ 2143354 w 2387606"/>
                <a:gd name="connsiteY4" fmla="*/ 47501 h 1115520"/>
                <a:gd name="connsiteX0" fmla="*/ 2143354 w 2335036"/>
                <a:gd name="connsiteY0" fmla="*/ 84198 h 1152217"/>
                <a:gd name="connsiteX1" fmla="*/ 0 w 2335036"/>
                <a:gd name="connsiteY1" fmla="*/ 523110 h 1152217"/>
                <a:gd name="connsiteX2" fmla="*/ 7316 w 2335036"/>
                <a:gd name="connsiteY2" fmla="*/ 1152217 h 1152217"/>
                <a:gd name="connsiteX3" fmla="*/ 2150669 w 2335036"/>
                <a:gd name="connsiteY3" fmla="*/ 676729 h 1152217"/>
                <a:gd name="connsiteX4" fmla="*/ 2143354 w 2335036"/>
                <a:gd name="connsiteY4" fmla="*/ 84198 h 1152217"/>
                <a:gd name="connsiteX0" fmla="*/ 2143354 w 2307818"/>
                <a:gd name="connsiteY0" fmla="*/ 84198 h 1152217"/>
                <a:gd name="connsiteX1" fmla="*/ 0 w 2307818"/>
                <a:gd name="connsiteY1" fmla="*/ 523110 h 1152217"/>
                <a:gd name="connsiteX2" fmla="*/ 7316 w 2307818"/>
                <a:gd name="connsiteY2" fmla="*/ 1152217 h 1152217"/>
                <a:gd name="connsiteX3" fmla="*/ 2150669 w 2307818"/>
                <a:gd name="connsiteY3" fmla="*/ 676729 h 1152217"/>
                <a:gd name="connsiteX4" fmla="*/ 2143354 w 2307818"/>
                <a:gd name="connsiteY4" fmla="*/ 84198 h 1152217"/>
                <a:gd name="connsiteX0" fmla="*/ 2143354 w 2307818"/>
                <a:gd name="connsiteY0" fmla="*/ 0 h 1068019"/>
                <a:gd name="connsiteX1" fmla="*/ 0 w 2307818"/>
                <a:gd name="connsiteY1" fmla="*/ 438912 h 1068019"/>
                <a:gd name="connsiteX2" fmla="*/ 7316 w 2307818"/>
                <a:gd name="connsiteY2" fmla="*/ 1068019 h 1068019"/>
                <a:gd name="connsiteX3" fmla="*/ 2150669 w 2307818"/>
                <a:gd name="connsiteY3" fmla="*/ 592531 h 1068019"/>
                <a:gd name="connsiteX4" fmla="*/ 2143354 w 2307818"/>
                <a:gd name="connsiteY4" fmla="*/ 0 h 1068019"/>
                <a:gd name="connsiteX0" fmla="*/ 2143354 w 2152136"/>
                <a:gd name="connsiteY0" fmla="*/ 0 h 1068019"/>
                <a:gd name="connsiteX1" fmla="*/ 0 w 2152136"/>
                <a:gd name="connsiteY1" fmla="*/ 438912 h 1068019"/>
                <a:gd name="connsiteX2" fmla="*/ 7316 w 2152136"/>
                <a:gd name="connsiteY2" fmla="*/ 1068019 h 1068019"/>
                <a:gd name="connsiteX3" fmla="*/ 2150669 w 2152136"/>
                <a:gd name="connsiteY3" fmla="*/ 592531 h 1068019"/>
                <a:gd name="connsiteX4" fmla="*/ 2143354 w 2152136"/>
                <a:gd name="connsiteY4" fmla="*/ 0 h 1068019"/>
                <a:gd name="connsiteX0" fmla="*/ 2136250 w 2145032"/>
                <a:gd name="connsiteY0" fmla="*/ 0 h 1068019"/>
                <a:gd name="connsiteX1" fmla="*/ 14842 w 2145032"/>
                <a:gd name="connsiteY1" fmla="*/ 438912 h 1068019"/>
                <a:gd name="connsiteX2" fmla="*/ 212 w 2145032"/>
                <a:gd name="connsiteY2" fmla="*/ 1068019 h 1068019"/>
                <a:gd name="connsiteX3" fmla="*/ 2143565 w 2145032"/>
                <a:gd name="connsiteY3" fmla="*/ 592531 h 1068019"/>
                <a:gd name="connsiteX4" fmla="*/ 2136250 w 2145032"/>
                <a:gd name="connsiteY4" fmla="*/ 0 h 1068019"/>
                <a:gd name="connsiteX0" fmla="*/ 2121408 w 2130190"/>
                <a:gd name="connsiteY0" fmla="*/ 0 h 1075334"/>
                <a:gd name="connsiteX1" fmla="*/ 0 w 2130190"/>
                <a:gd name="connsiteY1" fmla="*/ 438912 h 1075334"/>
                <a:gd name="connsiteX2" fmla="*/ 7316 w 2130190"/>
                <a:gd name="connsiteY2" fmla="*/ 1075334 h 1075334"/>
                <a:gd name="connsiteX3" fmla="*/ 2128723 w 2130190"/>
                <a:gd name="connsiteY3" fmla="*/ 592531 h 1075334"/>
                <a:gd name="connsiteX4" fmla="*/ 2121408 w 2130190"/>
                <a:gd name="connsiteY4" fmla="*/ 0 h 1075334"/>
                <a:gd name="connsiteX0" fmla="*/ 2121408 w 2130190"/>
                <a:gd name="connsiteY0" fmla="*/ 0 h 1046074"/>
                <a:gd name="connsiteX1" fmla="*/ 0 w 2130190"/>
                <a:gd name="connsiteY1" fmla="*/ 438912 h 1046074"/>
                <a:gd name="connsiteX2" fmla="*/ 7316 w 2130190"/>
                <a:gd name="connsiteY2" fmla="*/ 1046074 h 1046074"/>
                <a:gd name="connsiteX3" fmla="*/ 2128723 w 2130190"/>
                <a:gd name="connsiteY3" fmla="*/ 592531 h 1046074"/>
                <a:gd name="connsiteX4" fmla="*/ 2121408 w 2130190"/>
                <a:gd name="connsiteY4" fmla="*/ 0 h 10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190" h="1046074">
                  <a:moveTo>
                    <a:pt x="2121408" y="0"/>
                  </a:moveTo>
                  <a:cubicBezTo>
                    <a:pt x="1676664" y="86171"/>
                    <a:pt x="714451" y="292608"/>
                    <a:pt x="0" y="438912"/>
                  </a:cubicBezTo>
                  <a:cubicBezTo>
                    <a:pt x="2439" y="648614"/>
                    <a:pt x="4877" y="836372"/>
                    <a:pt x="7316" y="1046074"/>
                  </a:cubicBezTo>
                  <a:lnTo>
                    <a:pt x="2128723" y="592531"/>
                  </a:lnTo>
                  <a:cubicBezTo>
                    <a:pt x="2133599" y="377952"/>
                    <a:pt x="2125065" y="296265"/>
                    <a:pt x="212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84525" y="2523744"/>
              <a:ext cx="2867558" cy="877824"/>
            </a:xfrm>
            <a:custGeom>
              <a:avLst/>
              <a:gdLst>
                <a:gd name="connsiteX0" fmla="*/ 0 w 2896820"/>
                <a:gd name="connsiteY0" fmla="*/ 292608 h 607162"/>
                <a:gd name="connsiteX1" fmla="*/ 2874874 w 2896820"/>
                <a:gd name="connsiteY1" fmla="*/ 0 h 607162"/>
                <a:gd name="connsiteX2" fmla="*/ 2896820 w 2896820"/>
                <a:gd name="connsiteY2" fmla="*/ 607162 h 607162"/>
                <a:gd name="connsiteX3" fmla="*/ 1770279 w 2896820"/>
                <a:gd name="connsiteY3" fmla="*/ 599846 h 607162"/>
                <a:gd name="connsiteX4" fmla="*/ 0 w 2896820"/>
                <a:gd name="connsiteY4" fmla="*/ 292608 h 607162"/>
                <a:gd name="connsiteX0" fmla="*/ 0 w 2896820"/>
                <a:gd name="connsiteY0" fmla="*/ 292608 h 877824"/>
                <a:gd name="connsiteX1" fmla="*/ 2874874 w 2896820"/>
                <a:gd name="connsiteY1" fmla="*/ 0 h 877824"/>
                <a:gd name="connsiteX2" fmla="*/ 2896820 w 2896820"/>
                <a:gd name="connsiteY2" fmla="*/ 607162 h 877824"/>
                <a:gd name="connsiteX3" fmla="*/ 14631 w 2896820"/>
                <a:gd name="connsiteY3" fmla="*/ 877824 h 877824"/>
                <a:gd name="connsiteX4" fmla="*/ 0 w 2896820"/>
                <a:gd name="connsiteY4" fmla="*/ 292608 h 877824"/>
                <a:gd name="connsiteX0" fmla="*/ 7315 w 2882189"/>
                <a:gd name="connsiteY0" fmla="*/ 292608 h 877824"/>
                <a:gd name="connsiteX1" fmla="*/ 2860243 w 2882189"/>
                <a:gd name="connsiteY1" fmla="*/ 0 h 877824"/>
                <a:gd name="connsiteX2" fmla="*/ 2882189 w 2882189"/>
                <a:gd name="connsiteY2" fmla="*/ 607162 h 877824"/>
                <a:gd name="connsiteX3" fmla="*/ 0 w 2882189"/>
                <a:gd name="connsiteY3" fmla="*/ 877824 h 877824"/>
                <a:gd name="connsiteX4" fmla="*/ 7315 w 2882189"/>
                <a:gd name="connsiteY4" fmla="*/ 292608 h 877824"/>
                <a:gd name="connsiteX0" fmla="*/ 7315 w 2867558"/>
                <a:gd name="connsiteY0" fmla="*/ 292608 h 877824"/>
                <a:gd name="connsiteX1" fmla="*/ 2860243 w 2867558"/>
                <a:gd name="connsiteY1" fmla="*/ 0 h 877824"/>
                <a:gd name="connsiteX2" fmla="*/ 2867558 w 2867558"/>
                <a:gd name="connsiteY2" fmla="*/ 607162 h 877824"/>
                <a:gd name="connsiteX3" fmla="*/ 0 w 2867558"/>
                <a:gd name="connsiteY3" fmla="*/ 877824 h 877824"/>
                <a:gd name="connsiteX4" fmla="*/ 7315 w 2867558"/>
                <a:gd name="connsiteY4" fmla="*/ 292608 h 87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558" h="877824">
                  <a:moveTo>
                    <a:pt x="7315" y="292608"/>
                  </a:moveTo>
                  <a:lnTo>
                    <a:pt x="2860243" y="0"/>
                  </a:lnTo>
                  <a:cubicBezTo>
                    <a:pt x="2862681" y="202387"/>
                    <a:pt x="2865120" y="404775"/>
                    <a:pt x="2867558" y="607162"/>
                  </a:cubicBezTo>
                  <a:lnTo>
                    <a:pt x="0" y="877824"/>
                  </a:lnTo>
                  <a:cubicBezTo>
                    <a:pt x="2438" y="682752"/>
                    <a:pt x="4877" y="487680"/>
                    <a:pt x="7315" y="2926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5400000">
              <a:off x="4368447" y="133514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rot="5400000">
              <a:off x="3705034" y="2397247"/>
              <a:ext cx="899112" cy="1754156"/>
            </a:xfrm>
            <a:prstGeom prst="parallelogram">
              <a:avLst>
                <a:gd name="adj" fmla="val 34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5400000">
              <a:off x="3680170" y="277530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62502" y="1828800"/>
              <a:ext cx="1199693" cy="460858"/>
            </a:xfrm>
            <a:custGeom>
              <a:avLst/>
              <a:gdLst>
                <a:gd name="connsiteX0" fmla="*/ 1089965 w 1199693"/>
                <a:gd name="connsiteY0" fmla="*/ 0 h 460858"/>
                <a:gd name="connsiteX1" fmla="*/ 0 w 1199693"/>
                <a:gd name="connsiteY1" fmla="*/ 307238 h 460858"/>
                <a:gd name="connsiteX2" fmla="*/ 1016813 w 1199693"/>
                <a:gd name="connsiteY2" fmla="*/ 460858 h 460858"/>
                <a:gd name="connsiteX3" fmla="*/ 1199693 w 1199693"/>
                <a:gd name="connsiteY3" fmla="*/ 117043 h 460858"/>
                <a:gd name="connsiteX4" fmla="*/ 1089965 w 1199693"/>
                <a:gd name="connsiteY4" fmla="*/ 0 h 4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93" h="460858">
                  <a:moveTo>
                    <a:pt x="1089965" y="0"/>
                  </a:moveTo>
                  <a:lnTo>
                    <a:pt x="0" y="307238"/>
                  </a:lnTo>
                  <a:lnTo>
                    <a:pt x="1016813" y="460858"/>
                  </a:lnTo>
                  <a:lnTo>
                    <a:pt x="1199693" y="117043"/>
                  </a:lnTo>
                  <a:lnTo>
                    <a:pt x="1089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80112" y="3186914"/>
            <a:ext cx="2539483" cy="979857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เป็นการฝึกให้มีความสังเกตในสิ่งที่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เล็กๆ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เพื่อจะได้เกิดความแม่นยำ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0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การสร้างความมีไหวพริบ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5424" y="2073298"/>
            <a:ext cx="3312369" cy="763306"/>
            <a:chOff x="803640" y="3362835"/>
            <a:chExt cx="2059657" cy="474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5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การจดจำในการเล่นเกมจะช่วยให้มีความจำได้ดีขึ้น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คนส่วนใหญ่ยังจำคำศัพท์ไม่ได้มากเท่าที่ควร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0843" y="3415083"/>
            <a:ext cx="2539483" cy="878596"/>
            <a:chOff x="803640" y="3362835"/>
            <a:chExt cx="2059657" cy="64896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3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การได้เรียนรู้ศัพท์ภาษาอังกฤษใหม่ๆ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การฝึกภาษา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223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1083</Words>
  <Application>Microsoft Office PowerPoint</Application>
  <PresentationFormat>On-screen Show (16:9)</PresentationFormat>
  <Paragraphs>205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맑은 고딕</vt:lpstr>
      <vt:lpstr>Arial</vt:lpstr>
      <vt:lpstr>Cloud</vt:lpstr>
      <vt:lpstr>Cloud light</vt:lpstr>
      <vt:lpstr>Cloud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Benz sukkasem</cp:lastModifiedBy>
  <cp:revision>151</cp:revision>
  <dcterms:created xsi:type="dcterms:W3CDTF">2016-12-05T23:26:54Z</dcterms:created>
  <dcterms:modified xsi:type="dcterms:W3CDTF">2019-12-08T14:03:18Z</dcterms:modified>
</cp:coreProperties>
</file>